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57" d="100"/>
          <a:sy n="57" d="100"/>
        </p:scale>
        <p:origin x="629"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535F1C-E18D-4533-BFEA-7A4CF2F69B5B}"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39C245EB-2162-4B55-BC56-863DA3652CB4}">
      <dgm:prSet/>
      <dgm:spPr/>
      <dgm:t>
        <a:bodyPr/>
        <a:lstStyle/>
        <a:p>
          <a:pPr>
            <a:lnSpc>
              <a:spcPct val="100000"/>
            </a:lnSpc>
            <a:defRPr cap="all"/>
          </a:pPr>
          <a:r>
            <a:rPr lang="en-US"/>
            <a:t>1. K.G.Saravanan, R.Prabu, A.R.Venkataramanan, and Eden TekleBeyessa, “Impact of different electrolytes on the machining rate in ECM process”, Advances in Material science and Engineering, Volume 2021, https://doi.org/10.1155/2021/1432300 </a:t>
          </a:r>
        </a:p>
      </dgm:t>
    </dgm:pt>
    <dgm:pt modelId="{0B6E2DCB-9EC2-46B2-B57A-FBF1B20E7E08}" type="parTrans" cxnId="{E791756B-382F-4CBF-96F8-3F69414AF8EB}">
      <dgm:prSet/>
      <dgm:spPr/>
      <dgm:t>
        <a:bodyPr/>
        <a:lstStyle/>
        <a:p>
          <a:endParaRPr lang="en-US"/>
        </a:p>
      </dgm:t>
    </dgm:pt>
    <dgm:pt modelId="{ADF372AB-DF76-43C3-98D2-B506DE77FCF8}" type="sibTrans" cxnId="{E791756B-382F-4CBF-96F8-3F69414AF8EB}">
      <dgm:prSet/>
      <dgm:spPr/>
      <dgm:t>
        <a:bodyPr/>
        <a:lstStyle/>
        <a:p>
          <a:endParaRPr lang="en-US"/>
        </a:p>
      </dgm:t>
    </dgm:pt>
    <dgm:pt modelId="{B41F9976-CC80-4A65-AA29-5694283C4A94}">
      <dgm:prSet/>
      <dgm:spPr/>
      <dgm:t>
        <a:bodyPr/>
        <a:lstStyle/>
        <a:p>
          <a:pPr>
            <a:lnSpc>
              <a:spcPct val="100000"/>
            </a:lnSpc>
            <a:defRPr cap="all"/>
          </a:pPr>
          <a:r>
            <a:rPr lang="en-US"/>
            <a:t>2. Krishna Kumar saxena, JunQian, Dominiek Reynaerts, “A review on process capabilities of electrochemical micromachining and its hybrid Varients”, International Journal of Machine tools and Manufacture, 127 (2018) 28-56. </a:t>
          </a:r>
        </a:p>
      </dgm:t>
    </dgm:pt>
    <dgm:pt modelId="{FD89F9DE-6C5B-4229-8F77-C945B328E3BA}" type="parTrans" cxnId="{3760015B-2CE4-4CE9-98B2-1B4A2DFA271E}">
      <dgm:prSet/>
      <dgm:spPr/>
      <dgm:t>
        <a:bodyPr/>
        <a:lstStyle/>
        <a:p>
          <a:endParaRPr lang="en-US"/>
        </a:p>
      </dgm:t>
    </dgm:pt>
    <dgm:pt modelId="{4DBFDD93-B743-45A9-9101-0CFB383C8646}" type="sibTrans" cxnId="{3760015B-2CE4-4CE9-98B2-1B4A2DFA271E}">
      <dgm:prSet/>
      <dgm:spPr/>
      <dgm:t>
        <a:bodyPr/>
        <a:lstStyle/>
        <a:p>
          <a:endParaRPr lang="en-US"/>
        </a:p>
      </dgm:t>
    </dgm:pt>
    <dgm:pt modelId="{136D0BD9-462A-4AA9-8CD6-9461E2493CDC}">
      <dgm:prSet/>
      <dgm:spPr/>
      <dgm:t>
        <a:bodyPr/>
        <a:lstStyle/>
        <a:p>
          <a:pPr>
            <a:lnSpc>
              <a:spcPct val="100000"/>
            </a:lnSpc>
            <a:defRPr cap="all"/>
          </a:pPr>
          <a:r>
            <a:rPr lang="en-US"/>
            <a:t>3. D.S. Bilgi, V.K. Jain, R. Shekhar, S. Mehrotra, Electrochemical deep hole drilling in super alloy for turbine application, Journal of Material Processing Technology. 149 (1–3) (2004) 445–452. </a:t>
          </a:r>
        </a:p>
      </dgm:t>
    </dgm:pt>
    <dgm:pt modelId="{11920AE6-657C-44C9-9E9D-255488B582B3}" type="parTrans" cxnId="{451DE47A-8F06-43DF-B36F-C00497DBE4F3}">
      <dgm:prSet/>
      <dgm:spPr/>
      <dgm:t>
        <a:bodyPr/>
        <a:lstStyle/>
        <a:p>
          <a:endParaRPr lang="en-US"/>
        </a:p>
      </dgm:t>
    </dgm:pt>
    <dgm:pt modelId="{C6D2F279-460E-4ECA-BBA6-0FE2D8CC27C2}" type="sibTrans" cxnId="{451DE47A-8F06-43DF-B36F-C00497DBE4F3}">
      <dgm:prSet/>
      <dgm:spPr/>
      <dgm:t>
        <a:bodyPr/>
        <a:lstStyle/>
        <a:p>
          <a:endParaRPr lang="en-US"/>
        </a:p>
      </dgm:t>
    </dgm:pt>
    <dgm:pt modelId="{5BA0EE93-BDFC-413B-AC04-0B4C36A70716}">
      <dgm:prSet/>
      <dgm:spPr/>
      <dgm:t>
        <a:bodyPr/>
        <a:lstStyle/>
        <a:p>
          <a:pPr>
            <a:lnSpc>
              <a:spcPct val="100000"/>
            </a:lnSpc>
            <a:defRPr cap="all"/>
          </a:pPr>
          <a:r>
            <a:rPr lang="en-US"/>
            <a:t>4. L.Yong, H.Ruiqin, Micro electro chemical machining for tapered holes of fuel jet nozzles, Procedia CIRP6(ISEMXVII) (2013)395–400. </a:t>
          </a:r>
        </a:p>
      </dgm:t>
    </dgm:pt>
    <dgm:pt modelId="{203DCB62-3E8F-4A54-B935-E0967EF8A570}" type="parTrans" cxnId="{B3C9CF91-DDE5-4C4C-A4B7-2F021181821D}">
      <dgm:prSet/>
      <dgm:spPr/>
      <dgm:t>
        <a:bodyPr/>
        <a:lstStyle/>
        <a:p>
          <a:endParaRPr lang="en-US"/>
        </a:p>
      </dgm:t>
    </dgm:pt>
    <dgm:pt modelId="{4F29AE10-5DA4-4527-B4EB-A3855130F4BA}" type="sibTrans" cxnId="{B3C9CF91-DDE5-4C4C-A4B7-2F021181821D}">
      <dgm:prSet/>
      <dgm:spPr/>
      <dgm:t>
        <a:bodyPr/>
        <a:lstStyle/>
        <a:p>
          <a:endParaRPr lang="en-US"/>
        </a:p>
      </dgm:t>
    </dgm:pt>
    <dgm:pt modelId="{5DF6418A-0954-4A7D-A390-9652B56A57A5}">
      <dgm:prSet/>
      <dgm:spPr/>
      <dgm:t>
        <a:bodyPr/>
        <a:lstStyle/>
        <a:p>
          <a:pPr>
            <a:lnSpc>
              <a:spcPct val="100000"/>
            </a:lnSpc>
            <a:defRPr cap="all"/>
          </a:pPr>
          <a:r>
            <a:rPr lang="en-US"/>
            <a:t>5. M. Datta, L.T. Romankiw, Application of chemical and electrochemical micromachining in the electronics industry, Journal of Electrochemical Society. 136 (6) (1989) 285C–292C. </a:t>
          </a:r>
        </a:p>
      </dgm:t>
    </dgm:pt>
    <dgm:pt modelId="{1854878A-9F5D-4B0C-9598-1CD87BF845F7}" type="parTrans" cxnId="{48E20CFD-E83E-4972-8510-2A5DC45653C5}">
      <dgm:prSet/>
      <dgm:spPr/>
      <dgm:t>
        <a:bodyPr/>
        <a:lstStyle/>
        <a:p>
          <a:endParaRPr lang="en-US"/>
        </a:p>
      </dgm:t>
    </dgm:pt>
    <dgm:pt modelId="{C2944335-CB95-4347-9BDD-91818C6C764C}" type="sibTrans" cxnId="{48E20CFD-E83E-4972-8510-2A5DC45653C5}">
      <dgm:prSet/>
      <dgm:spPr/>
      <dgm:t>
        <a:bodyPr/>
        <a:lstStyle/>
        <a:p>
          <a:endParaRPr lang="en-US"/>
        </a:p>
      </dgm:t>
    </dgm:pt>
    <dgm:pt modelId="{0C57F74A-E124-4A57-9A09-D57C2ECCFEF4}">
      <dgm:prSet/>
      <dgm:spPr/>
      <dgm:t>
        <a:bodyPr/>
        <a:lstStyle/>
        <a:p>
          <a:pPr>
            <a:lnSpc>
              <a:spcPct val="100000"/>
            </a:lnSpc>
            <a:defRPr cap="all"/>
          </a:pPr>
          <a:r>
            <a:rPr lang="en-US"/>
            <a:t>6. A.B. Kamaraj, M.M. Sundaram, R. Mathew, Ultra high aspect ratio penetrating metal micro electrodes for biomedical applications, Microsystem Technology, 19 (2) (2013) 179–186.</a:t>
          </a:r>
        </a:p>
      </dgm:t>
    </dgm:pt>
    <dgm:pt modelId="{DE71D9E5-3A74-4A6A-A788-70680B9EBA18}" type="parTrans" cxnId="{8F6E4C22-C4CC-4541-AB1F-FAFA6555C0AA}">
      <dgm:prSet/>
      <dgm:spPr/>
      <dgm:t>
        <a:bodyPr/>
        <a:lstStyle/>
        <a:p>
          <a:endParaRPr lang="en-US"/>
        </a:p>
      </dgm:t>
    </dgm:pt>
    <dgm:pt modelId="{8C77F574-5402-488B-95DC-4ACDA370B4BD}" type="sibTrans" cxnId="{8F6E4C22-C4CC-4541-AB1F-FAFA6555C0AA}">
      <dgm:prSet/>
      <dgm:spPr/>
      <dgm:t>
        <a:bodyPr/>
        <a:lstStyle/>
        <a:p>
          <a:endParaRPr lang="en-US"/>
        </a:p>
      </dgm:t>
    </dgm:pt>
    <dgm:pt modelId="{91B39098-AC1A-41AC-9B95-92100EC2A65A}" type="pres">
      <dgm:prSet presAssocID="{5D535F1C-E18D-4533-BFEA-7A4CF2F69B5B}" presName="root" presStyleCnt="0">
        <dgm:presLayoutVars>
          <dgm:dir/>
          <dgm:resizeHandles val="exact"/>
        </dgm:presLayoutVars>
      </dgm:prSet>
      <dgm:spPr/>
    </dgm:pt>
    <dgm:pt modelId="{CA5155E6-80E0-498A-986B-503999006DF7}" type="pres">
      <dgm:prSet presAssocID="{39C245EB-2162-4B55-BC56-863DA3652CB4}" presName="compNode" presStyleCnt="0"/>
      <dgm:spPr/>
    </dgm:pt>
    <dgm:pt modelId="{10D47110-505C-472E-88EA-A0A9D3FA94AF}" type="pres">
      <dgm:prSet presAssocID="{39C245EB-2162-4B55-BC56-863DA3652CB4}" presName="iconBgRect" presStyleLbl="bgShp" presStyleIdx="0" presStyleCnt="6"/>
      <dgm:spPr/>
    </dgm:pt>
    <dgm:pt modelId="{0D95AEFD-B91A-487C-8EB1-1AEC3805E09E}" type="pres">
      <dgm:prSet presAssocID="{39C245EB-2162-4B55-BC56-863DA3652CB4}"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orest scene"/>
        </a:ext>
      </dgm:extLst>
    </dgm:pt>
    <dgm:pt modelId="{38F236F5-5880-4C68-9B2B-8611F7D0E432}" type="pres">
      <dgm:prSet presAssocID="{39C245EB-2162-4B55-BC56-863DA3652CB4}" presName="spaceRect" presStyleCnt="0"/>
      <dgm:spPr/>
    </dgm:pt>
    <dgm:pt modelId="{17B52179-8068-4F23-9A6B-16DA71872450}" type="pres">
      <dgm:prSet presAssocID="{39C245EB-2162-4B55-BC56-863DA3652CB4}" presName="textRect" presStyleLbl="revTx" presStyleIdx="0" presStyleCnt="6">
        <dgm:presLayoutVars>
          <dgm:chMax val="1"/>
          <dgm:chPref val="1"/>
        </dgm:presLayoutVars>
      </dgm:prSet>
      <dgm:spPr/>
    </dgm:pt>
    <dgm:pt modelId="{80548228-E12A-47D4-9456-5D5AF83EDC20}" type="pres">
      <dgm:prSet presAssocID="{ADF372AB-DF76-43C3-98D2-B506DE77FCF8}" presName="sibTrans" presStyleCnt="0"/>
      <dgm:spPr/>
    </dgm:pt>
    <dgm:pt modelId="{F2A68E30-20A9-4CCC-9FB2-CF763BDD101F}" type="pres">
      <dgm:prSet presAssocID="{B41F9976-CC80-4A65-AA29-5694283C4A94}" presName="compNode" presStyleCnt="0"/>
      <dgm:spPr/>
    </dgm:pt>
    <dgm:pt modelId="{162EA995-F956-4FB2-B580-3AB34AD1CAEF}" type="pres">
      <dgm:prSet presAssocID="{B41F9976-CC80-4A65-AA29-5694283C4A94}" presName="iconBgRect" presStyleLbl="bgShp" presStyleIdx="1" presStyleCnt="6"/>
      <dgm:spPr/>
    </dgm:pt>
    <dgm:pt modelId="{CFE85CAB-65D0-46A9-91A4-83CF0D7076E4}" type="pres">
      <dgm:prSet presAssocID="{B41F9976-CC80-4A65-AA29-5694283C4A94}"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arget Audience"/>
        </a:ext>
      </dgm:extLst>
    </dgm:pt>
    <dgm:pt modelId="{1068ECBA-B014-4C4B-9866-EF2E64483507}" type="pres">
      <dgm:prSet presAssocID="{B41F9976-CC80-4A65-AA29-5694283C4A94}" presName="spaceRect" presStyleCnt="0"/>
      <dgm:spPr/>
    </dgm:pt>
    <dgm:pt modelId="{FE3652EC-10B7-42A4-A7A1-4A5C00ADAA4E}" type="pres">
      <dgm:prSet presAssocID="{B41F9976-CC80-4A65-AA29-5694283C4A94}" presName="textRect" presStyleLbl="revTx" presStyleIdx="1" presStyleCnt="6">
        <dgm:presLayoutVars>
          <dgm:chMax val="1"/>
          <dgm:chPref val="1"/>
        </dgm:presLayoutVars>
      </dgm:prSet>
      <dgm:spPr/>
    </dgm:pt>
    <dgm:pt modelId="{32D0FD91-B617-4CF6-93E7-1AE67280F062}" type="pres">
      <dgm:prSet presAssocID="{4DBFDD93-B743-45A9-9101-0CFB383C8646}" presName="sibTrans" presStyleCnt="0"/>
      <dgm:spPr/>
    </dgm:pt>
    <dgm:pt modelId="{E8BE00CF-DA26-4B5B-A27C-F454D9DAFD0B}" type="pres">
      <dgm:prSet presAssocID="{136D0BD9-462A-4AA9-8CD6-9461E2493CDC}" presName="compNode" presStyleCnt="0"/>
      <dgm:spPr/>
    </dgm:pt>
    <dgm:pt modelId="{06265397-F249-458A-8552-FBAB80287F5C}" type="pres">
      <dgm:prSet presAssocID="{136D0BD9-462A-4AA9-8CD6-9461E2493CDC}" presName="iconBgRect" presStyleLbl="bgShp" presStyleIdx="2" presStyleCnt="6"/>
      <dgm:spPr/>
    </dgm:pt>
    <dgm:pt modelId="{DF303F8D-1B51-411F-B5EA-923EE5DAAA57}" type="pres">
      <dgm:prSet presAssocID="{136D0BD9-462A-4AA9-8CD6-9461E2493CD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eaker"/>
        </a:ext>
      </dgm:extLst>
    </dgm:pt>
    <dgm:pt modelId="{E60A6843-97F4-4B70-82ED-7F89A65A130D}" type="pres">
      <dgm:prSet presAssocID="{136D0BD9-462A-4AA9-8CD6-9461E2493CDC}" presName="spaceRect" presStyleCnt="0"/>
      <dgm:spPr/>
    </dgm:pt>
    <dgm:pt modelId="{AAE7589C-EF90-4ADA-A526-38C6E7828603}" type="pres">
      <dgm:prSet presAssocID="{136D0BD9-462A-4AA9-8CD6-9461E2493CDC}" presName="textRect" presStyleLbl="revTx" presStyleIdx="2" presStyleCnt="6">
        <dgm:presLayoutVars>
          <dgm:chMax val="1"/>
          <dgm:chPref val="1"/>
        </dgm:presLayoutVars>
      </dgm:prSet>
      <dgm:spPr/>
    </dgm:pt>
    <dgm:pt modelId="{68F1BFA0-294C-4435-BE4A-5023A012D429}" type="pres">
      <dgm:prSet presAssocID="{C6D2F279-460E-4ECA-BBA6-0FE2D8CC27C2}" presName="sibTrans" presStyleCnt="0"/>
      <dgm:spPr/>
    </dgm:pt>
    <dgm:pt modelId="{24ED0BFE-40CC-4513-8E29-438188738618}" type="pres">
      <dgm:prSet presAssocID="{5BA0EE93-BDFC-413B-AC04-0B4C36A70716}" presName="compNode" presStyleCnt="0"/>
      <dgm:spPr/>
    </dgm:pt>
    <dgm:pt modelId="{043111B3-E0F4-49FC-8333-E24758D2FCA7}" type="pres">
      <dgm:prSet presAssocID="{5BA0EE93-BDFC-413B-AC04-0B4C36A70716}" presName="iconBgRect" presStyleLbl="bgShp" presStyleIdx="3" presStyleCnt="6"/>
      <dgm:spPr/>
    </dgm:pt>
    <dgm:pt modelId="{1C51CDB1-91F4-438C-9FC5-2EC7FC73C3E9}" type="pres">
      <dgm:prSet presAssocID="{5BA0EE93-BDFC-413B-AC04-0B4C36A7071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Electrician"/>
        </a:ext>
      </dgm:extLst>
    </dgm:pt>
    <dgm:pt modelId="{70BFBA53-F0A7-49C1-94DD-46E2D94ED698}" type="pres">
      <dgm:prSet presAssocID="{5BA0EE93-BDFC-413B-AC04-0B4C36A70716}" presName="spaceRect" presStyleCnt="0"/>
      <dgm:spPr/>
    </dgm:pt>
    <dgm:pt modelId="{65EE155C-A58E-477B-9EAE-1BFB759B0F6D}" type="pres">
      <dgm:prSet presAssocID="{5BA0EE93-BDFC-413B-AC04-0B4C36A70716}" presName="textRect" presStyleLbl="revTx" presStyleIdx="3" presStyleCnt="6">
        <dgm:presLayoutVars>
          <dgm:chMax val="1"/>
          <dgm:chPref val="1"/>
        </dgm:presLayoutVars>
      </dgm:prSet>
      <dgm:spPr/>
    </dgm:pt>
    <dgm:pt modelId="{F3EEBD49-C730-4B2B-A56D-F5D34F77526F}" type="pres">
      <dgm:prSet presAssocID="{4F29AE10-5DA4-4527-B4EB-A3855130F4BA}" presName="sibTrans" presStyleCnt="0"/>
      <dgm:spPr/>
    </dgm:pt>
    <dgm:pt modelId="{0F067BC8-C040-4B2E-9085-483E16003B81}" type="pres">
      <dgm:prSet presAssocID="{5DF6418A-0954-4A7D-A390-9652B56A57A5}" presName="compNode" presStyleCnt="0"/>
      <dgm:spPr/>
    </dgm:pt>
    <dgm:pt modelId="{DB9267AB-3FD0-4071-B4F0-81EABF3175AF}" type="pres">
      <dgm:prSet presAssocID="{5DF6418A-0954-4A7D-A390-9652B56A57A5}" presName="iconBgRect" presStyleLbl="bgShp" presStyleIdx="4" presStyleCnt="6"/>
      <dgm:spPr/>
    </dgm:pt>
    <dgm:pt modelId="{C8862C92-428C-4CC8-B30C-C519C41B7E97}" type="pres">
      <dgm:prSet presAssocID="{5DF6418A-0954-4A7D-A390-9652B56A57A5}"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Scientist"/>
        </a:ext>
      </dgm:extLst>
    </dgm:pt>
    <dgm:pt modelId="{4C9C7547-5A7B-4EDA-BE65-742EF642827E}" type="pres">
      <dgm:prSet presAssocID="{5DF6418A-0954-4A7D-A390-9652B56A57A5}" presName="spaceRect" presStyleCnt="0"/>
      <dgm:spPr/>
    </dgm:pt>
    <dgm:pt modelId="{FC675CBF-6F8C-4DB4-972C-915E916F6F2E}" type="pres">
      <dgm:prSet presAssocID="{5DF6418A-0954-4A7D-A390-9652B56A57A5}" presName="textRect" presStyleLbl="revTx" presStyleIdx="4" presStyleCnt="6">
        <dgm:presLayoutVars>
          <dgm:chMax val="1"/>
          <dgm:chPref val="1"/>
        </dgm:presLayoutVars>
      </dgm:prSet>
      <dgm:spPr/>
    </dgm:pt>
    <dgm:pt modelId="{A771337B-5538-439A-BCD1-3E87EAEB3FAE}" type="pres">
      <dgm:prSet presAssocID="{C2944335-CB95-4347-9BDD-91818C6C764C}" presName="sibTrans" presStyleCnt="0"/>
      <dgm:spPr/>
    </dgm:pt>
    <dgm:pt modelId="{FF2B3A98-93F4-4C41-BAF9-A1AF5370EE16}" type="pres">
      <dgm:prSet presAssocID="{0C57F74A-E124-4A57-9A09-D57C2ECCFEF4}" presName="compNode" presStyleCnt="0"/>
      <dgm:spPr/>
    </dgm:pt>
    <dgm:pt modelId="{E2B06B0A-1FFB-48D3-BE45-B77FBBC17CF5}" type="pres">
      <dgm:prSet presAssocID="{0C57F74A-E124-4A57-9A09-D57C2ECCFEF4}" presName="iconBgRect" presStyleLbl="bgShp" presStyleIdx="5" presStyleCnt="6"/>
      <dgm:spPr/>
    </dgm:pt>
    <dgm:pt modelId="{6710E6E4-4435-4B95-908B-138F4F956604}" type="pres">
      <dgm:prSet presAssocID="{0C57F74A-E124-4A57-9A09-D57C2ECCFEF4}"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Kidney"/>
        </a:ext>
      </dgm:extLst>
    </dgm:pt>
    <dgm:pt modelId="{8BC787C8-C52B-43D4-B4A3-535503747DA3}" type="pres">
      <dgm:prSet presAssocID="{0C57F74A-E124-4A57-9A09-D57C2ECCFEF4}" presName="spaceRect" presStyleCnt="0"/>
      <dgm:spPr/>
    </dgm:pt>
    <dgm:pt modelId="{42ED3762-9C95-4FB2-ADE5-D519ED3BD91C}" type="pres">
      <dgm:prSet presAssocID="{0C57F74A-E124-4A57-9A09-D57C2ECCFEF4}" presName="textRect" presStyleLbl="revTx" presStyleIdx="5" presStyleCnt="6">
        <dgm:presLayoutVars>
          <dgm:chMax val="1"/>
          <dgm:chPref val="1"/>
        </dgm:presLayoutVars>
      </dgm:prSet>
      <dgm:spPr/>
    </dgm:pt>
  </dgm:ptLst>
  <dgm:cxnLst>
    <dgm:cxn modelId="{E0644614-059B-43FA-A67C-7C0B81589768}" type="presOf" srcId="{B41F9976-CC80-4A65-AA29-5694283C4A94}" destId="{FE3652EC-10B7-42A4-A7A1-4A5C00ADAA4E}" srcOrd="0" destOrd="0" presId="urn:microsoft.com/office/officeart/2018/5/layout/IconCircleLabelList"/>
    <dgm:cxn modelId="{8F6E4C22-C4CC-4541-AB1F-FAFA6555C0AA}" srcId="{5D535F1C-E18D-4533-BFEA-7A4CF2F69B5B}" destId="{0C57F74A-E124-4A57-9A09-D57C2ECCFEF4}" srcOrd="5" destOrd="0" parTransId="{DE71D9E5-3A74-4A6A-A788-70680B9EBA18}" sibTransId="{8C77F574-5402-488B-95DC-4ACDA370B4BD}"/>
    <dgm:cxn modelId="{F50A9739-F233-4507-9A58-1A2EFC477723}" type="presOf" srcId="{136D0BD9-462A-4AA9-8CD6-9461E2493CDC}" destId="{AAE7589C-EF90-4ADA-A526-38C6E7828603}" srcOrd="0" destOrd="0" presId="urn:microsoft.com/office/officeart/2018/5/layout/IconCircleLabelList"/>
    <dgm:cxn modelId="{3760015B-2CE4-4CE9-98B2-1B4A2DFA271E}" srcId="{5D535F1C-E18D-4533-BFEA-7A4CF2F69B5B}" destId="{B41F9976-CC80-4A65-AA29-5694283C4A94}" srcOrd="1" destOrd="0" parTransId="{FD89F9DE-6C5B-4229-8F77-C945B328E3BA}" sibTransId="{4DBFDD93-B743-45A9-9101-0CFB383C8646}"/>
    <dgm:cxn modelId="{4E28BE4A-7609-4613-87B9-AD2363657BEB}" type="presOf" srcId="{5D535F1C-E18D-4533-BFEA-7A4CF2F69B5B}" destId="{91B39098-AC1A-41AC-9B95-92100EC2A65A}" srcOrd="0" destOrd="0" presId="urn:microsoft.com/office/officeart/2018/5/layout/IconCircleLabelList"/>
    <dgm:cxn modelId="{E791756B-382F-4CBF-96F8-3F69414AF8EB}" srcId="{5D535F1C-E18D-4533-BFEA-7A4CF2F69B5B}" destId="{39C245EB-2162-4B55-BC56-863DA3652CB4}" srcOrd="0" destOrd="0" parTransId="{0B6E2DCB-9EC2-46B2-B57A-FBF1B20E7E08}" sibTransId="{ADF372AB-DF76-43C3-98D2-B506DE77FCF8}"/>
    <dgm:cxn modelId="{7B037C56-B259-4E54-B192-64E31C18F661}" type="presOf" srcId="{5DF6418A-0954-4A7D-A390-9652B56A57A5}" destId="{FC675CBF-6F8C-4DB4-972C-915E916F6F2E}" srcOrd="0" destOrd="0" presId="urn:microsoft.com/office/officeart/2018/5/layout/IconCircleLabelList"/>
    <dgm:cxn modelId="{451DE47A-8F06-43DF-B36F-C00497DBE4F3}" srcId="{5D535F1C-E18D-4533-BFEA-7A4CF2F69B5B}" destId="{136D0BD9-462A-4AA9-8CD6-9461E2493CDC}" srcOrd="2" destOrd="0" parTransId="{11920AE6-657C-44C9-9E9D-255488B582B3}" sibTransId="{C6D2F279-460E-4ECA-BBA6-0FE2D8CC27C2}"/>
    <dgm:cxn modelId="{6E86DD7D-7AFE-48CF-A225-A47435180E33}" type="presOf" srcId="{5BA0EE93-BDFC-413B-AC04-0B4C36A70716}" destId="{65EE155C-A58E-477B-9EAE-1BFB759B0F6D}" srcOrd="0" destOrd="0" presId="urn:microsoft.com/office/officeart/2018/5/layout/IconCircleLabelList"/>
    <dgm:cxn modelId="{931FB481-869F-4502-899E-5662360AE8BC}" type="presOf" srcId="{39C245EB-2162-4B55-BC56-863DA3652CB4}" destId="{17B52179-8068-4F23-9A6B-16DA71872450}" srcOrd="0" destOrd="0" presId="urn:microsoft.com/office/officeart/2018/5/layout/IconCircleLabelList"/>
    <dgm:cxn modelId="{B3C9CF91-DDE5-4C4C-A4B7-2F021181821D}" srcId="{5D535F1C-E18D-4533-BFEA-7A4CF2F69B5B}" destId="{5BA0EE93-BDFC-413B-AC04-0B4C36A70716}" srcOrd="3" destOrd="0" parTransId="{203DCB62-3E8F-4A54-B935-E0967EF8A570}" sibTransId="{4F29AE10-5DA4-4527-B4EB-A3855130F4BA}"/>
    <dgm:cxn modelId="{48E20CFD-E83E-4972-8510-2A5DC45653C5}" srcId="{5D535F1C-E18D-4533-BFEA-7A4CF2F69B5B}" destId="{5DF6418A-0954-4A7D-A390-9652B56A57A5}" srcOrd="4" destOrd="0" parTransId="{1854878A-9F5D-4B0C-9598-1CD87BF845F7}" sibTransId="{C2944335-CB95-4347-9BDD-91818C6C764C}"/>
    <dgm:cxn modelId="{40FDA8FF-6DED-46A4-9706-97B45B8E4AF0}" type="presOf" srcId="{0C57F74A-E124-4A57-9A09-D57C2ECCFEF4}" destId="{42ED3762-9C95-4FB2-ADE5-D519ED3BD91C}" srcOrd="0" destOrd="0" presId="urn:microsoft.com/office/officeart/2018/5/layout/IconCircleLabelList"/>
    <dgm:cxn modelId="{366E6688-B521-4722-BAD3-01F7EB0EC27A}" type="presParOf" srcId="{91B39098-AC1A-41AC-9B95-92100EC2A65A}" destId="{CA5155E6-80E0-498A-986B-503999006DF7}" srcOrd="0" destOrd="0" presId="urn:microsoft.com/office/officeart/2018/5/layout/IconCircleLabelList"/>
    <dgm:cxn modelId="{B1008A17-8E32-4009-9500-ADD4B57F0660}" type="presParOf" srcId="{CA5155E6-80E0-498A-986B-503999006DF7}" destId="{10D47110-505C-472E-88EA-A0A9D3FA94AF}" srcOrd="0" destOrd="0" presId="urn:microsoft.com/office/officeart/2018/5/layout/IconCircleLabelList"/>
    <dgm:cxn modelId="{F98C03F3-CBE3-4AFE-A783-05A56BFA3AEC}" type="presParOf" srcId="{CA5155E6-80E0-498A-986B-503999006DF7}" destId="{0D95AEFD-B91A-487C-8EB1-1AEC3805E09E}" srcOrd="1" destOrd="0" presId="urn:microsoft.com/office/officeart/2018/5/layout/IconCircleLabelList"/>
    <dgm:cxn modelId="{80949168-5184-4AC4-9757-C35007E314D8}" type="presParOf" srcId="{CA5155E6-80E0-498A-986B-503999006DF7}" destId="{38F236F5-5880-4C68-9B2B-8611F7D0E432}" srcOrd="2" destOrd="0" presId="urn:microsoft.com/office/officeart/2018/5/layout/IconCircleLabelList"/>
    <dgm:cxn modelId="{626F7519-DF5B-4076-8834-DA3F0F78B9A9}" type="presParOf" srcId="{CA5155E6-80E0-498A-986B-503999006DF7}" destId="{17B52179-8068-4F23-9A6B-16DA71872450}" srcOrd="3" destOrd="0" presId="urn:microsoft.com/office/officeart/2018/5/layout/IconCircleLabelList"/>
    <dgm:cxn modelId="{D6207FCF-2299-444B-A166-346A1E586BD1}" type="presParOf" srcId="{91B39098-AC1A-41AC-9B95-92100EC2A65A}" destId="{80548228-E12A-47D4-9456-5D5AF83EDC20}" srcOrd="1" destOrd="0" presId="urn:microsoft.com/office/officeart/2018/5/layout/IconCircleLabelList"/>
    <dgm:cxn modelId="{80DDCCC4-18D8-4E18-84CD-0DFDC7959C9B}" type="presParOf" srcId="{91B39098-AC1A-41AC-9B95-92100EC2A65A}" destId="{F2A68E30-20A9-4CCC-9FB2-CF763BDD101F}" srcOrd="2" destOrd="0" presId="urn:microsoft.com/office/officeart/2018/5/layout/IconCircleLabelList"/>
    <dgm:cxn modelId="{A8EB47EB-C831-4E10-8862-366BDFD55699}" type="presParOf" srcId="{F2A68E30-20A9-4CCC-9FB2-CF763BDD101F}" destId="{162EA995-F956-4FB2-B580-3AB34AD1CAEF}" srcOrd="0" destOrd="0" presId="urn:microsoft.com/office/officeart/2018/5/layout/IconCircleLabelList"/>
    <dgm:cxn modelId="{EF249E5D-E82A-4155-81F4-297E8567EF51}" type="presParOf" srcId="{F2A68E30-20A9-4CCC-9FB2-CF763BDD101F}" destId="{CFE85CAB-65D0-46A9-91A4-83CF0D7076E4}" srcOrd="1" destOrd="0" presId="urn:microsoft.com/office/officeart/2018/5/layout/IconCircleLabelList"/>
    <dgm:cxn modelId="{D2528E28-1FA3-4573-A9AD-2FD31FEB6251}" type="presParOf" srcId="{F2A68E30-20A9-4CCC-9FB2-CF763BDD101F}" destId="{1068ECBA-B014-4C4B-9866-EF2E64483507}" srcOrd="2" destOrd="0" presId="urn:microsoft.com/office/officeart/2018/5/layout/IconCircleLabelList"/>
    <dgm:cxn modelId="{A64678E7-3961-4C9B-B2BD-E842F6BF450E}" type="presParOf" srcId="{F2A68E30-20A9-4CCC-9FB2-CF763BDD101F}" destId="{FE3652EC-10B7-42A4-A7A1-4A5C00ADAA4E}" srcOrd="3" destOrd="0" presId="urn:microsoft.com/office/officeart/2018/5/layout/IconCircleLabelList"/>
    <dgm:cxn modelId="{3172F1AC-8A08-4CAB-BE37-01B891F1415B}" type="presParOf" srcId="{91B39098-AC1A-41AC-9B95-92100EC2A65A}" destId="{32D0FD91-B617-4CF6-93E7-1AE67280F062}" srcOrd="3" destOrd="0" presId="urn:microsoft.com/office/officeart/2018/5/layout/IconCircleLabelList"/>
    <dgm:cxn modelId="{287101CE-736B-47A1-8B7A-34851A9B906A}" type="presParOf" srcId="{91B39098-AC1A-41AC-9B95-92100EC2A65A}" destId="{E8BE00CF-DA26-4B5B-A27C-F454D9DAFD0B}" srcOrd="4" destOrd="0" presId="urn:microsoft.com/office/officeart/2018/5/layout/IconCircleLabelList"/>
    <dgm:cxn modelId="{F3DA9FDB-78A1-473F-96E2-0CD31C3558DA}" type="presParOf" srcId="{E8BE00CF-DA26-4B5B-A27C-F454D9DAFD0B}" destId="{06265397-F249-458A-8552-FBAB80287F5C}" srcOrd="0" destOrd="0" presId="urn:microsoft.com/office/officeart/2018/5/layout/IconCircleLabelList"/>
    <dgm:cxn modelId="{A157F2B0-A7DB-44F9-84DA-B739BABB0F3F}" type="presParOf" srcId="{E8BE00CF-DA26-4B5B-A27C-F454D9DAFD0B}" destId="{DF303F8D-1B51-411F-B5EA-923EE5DAAA57}" srcOrd="1" destOrd="0" presId="urn:microsoft.com/office/officeart/2018/5/layout/IconCircleLabelList"/>
    <dgm:cxn modelId="{CD6FA08A-456C-416B-8704-A30EAB4A23E3}" type="presParOf" srcId="{E8BE00CF-DA26-4B5B-A27C-F454D9DAFD0B}" destId="{E60A6843-97F4-4B70-82ED-7F89A65A130D}" srcOrd="2" destOrd="0" presId="urn:microsoft.com/office/officeart/2018/5/layout/IconCircleLabelList"/>
    <dgm:cxn modelId="{C60BA045-7D02-4E75-8B67-D0EC93EA2A55}" type="presParOf" srcId="{E8BE00CF-DA26-4B5B-A27C-F454D9DAFD0B}" destId="{AAE7589C-EF90-4ADA-A526-38C6E7828603}" srcOrd="3" destOrd="0" presId="urn:microsoft.com/office/officeart/2018/5/layout/IconCircleLabelList"/>
    <dgm:cxn modelId="{A4748785-3DBE-4363-AAF8-8C37272EC50E}" type="presParOf" srcId="{91B39098-AC1A-41AC-9B95-92100EC2A65A}" destId="{68F1BFA0-294C-4435-BE4A-5023A012D429}" srcOrd="5" destOrd="0" presId="urn:microsoft.com/office/officeart/2018/5/layout/IconCircleLabelList"/>
    <dgm:cxn modelId="{22B87D07-20C7-4BFD-9F14-0EE1700E5DFF}" type="presParOf" srcId="{91B39098-AC1A-41AC-9B95-92100EC2A65A}" destId="{24ED0BFE-40CC-4513-8E29-438188738618}" srcOrd="6" destOrd="0" presId="urn:microsoft.com/office/officeart/2018/5/layout/IconCircleLabelList"/>
    <dgm:cxn modelId="{74481DB9-4514-4C55-8042-2C46DD04366C}" type="presParOf" srcId="{24ED0BFE-40CC-4513-8E29-438188738618}" destId="{043111B3-E0F4-49FC-8333-E24758D2FCA7}" srcOrd="0" destOrd="0" presId="urn:microsoft.com/office/officeart/2018/5/layout/IconCircleLabelList"/>
    <dgm:cxn modelId="{A5F24995-9C3C-4A9B-9FF6-784C82955ED1}" type="presParOf" srcId="{24ED0BFE-40CC-4513-8E29-438188738618}" destId="{1C51CDB1-91F4-438C-9FC5-2EC7FC73C3E9}" srcOrd="1" destOrd="0" presId="urn:microsoft.com/office/officeart/2018/5/layout/IconCircleLabelList"/>
    <dgm:cxn modelId="{541AB3A2-4BE4-4D7D-ADD9-8837EA333834}" type="presParOf" srcId="{24ED0BFE-40CC-4513-8E29-438188738618}" destId="{70BFBA53-F0A7-49C1-94DD-46E2D94ED698}" srcOrd="2" destOrd="0" presId="urn:microsoft.com/office/officeart/2018/5/layout/IconCircleLabelList"/>
    <dgm:cxn modelId="{B556A3C0-B258-4658-84A8-70D28AB80A98}" type="presParOf" srcId="{24ED0BFE-40CC-4513-8E29-438188738618}" destId="{65EE155C-A58E-477B-9EAE-1BFB759B0F6D}" srcOrd="3" destOrd="0" presId="urn:microsoft.com/office/officeart/2018/5/layout/IconCircleLabelList"/>
    <dgm:cxn modelId="{EA1222C9-7B87-4432-AEDC-475762C78659}" type="presParOf" srcId="{91B39098-AC1A-41AC-9B95-92100EC2A65A}" destId="{F3EEBD49-C730-4B2B-A56D-F5D34F77526F}" srcOrd="7" destOrd="0" presId="urn:microsoft.com/office/officeart/2018/5/layout/IconCircleLabelList"/>
    <dgm:cxn modelId="{1C1CB09F-FEFD-4B38-8353-B9A125803B0F}" type="presParOf" srcId="{91B39098-AC1A-41AC-9B95-92100EC2A65A}" destId="{0F067BC8-C040-4B2E-9085-483E16003B81}" srcOrd="8" destOrd="0" presId="urn:microsoft.com/office/officeart/2018/5/layout/IconCircleLabelList"/>
    <dgm:cxn modelId="{92876727-20FD-4E89-855B-04DC330F7742}" type="presParOf" srcId="{0F067BC8-C040-4B2E-9085-483E16003B81}" destId="{DB9267AB-3FD0-4071-B4F0-81EABF3175AF}" srcOrd="0" destOrd="0" presId="urn:microsoft.com/office/officeart/2018/5/layout/IconCircleLabelList"/>
    <dgm:cxn modelId="{E89AF85C-A3D3-48BF-93B9-7F47742C5CC2}" type="presParOf" srcId="{0F067BC8-C040-4B2E-9085-483E16003B81}" destId="{C8862C92-428C-4CC8-B30C-C519C41B7E97}" srcOrd="1" destOrd="0" presId="urn:microsoft.com/office/officeart/2018/5/layout/IconCircleLabelList"/>
    <dgm:cxn modelId="{8775B6D0-12B5-4870-B46B-312F5C01695C}" type="presParOf" srcId="{0F067BC8-C040-4B2E-9085-483E16003B81}" destId="{4C9C7547-5A7B-4EDA-BE65-742EF642827E}" srcOrd="2" destOrd="0" presId="urn:microsoft.com/office/officeart/2018/5/layout/IconCircleLabelList"/>
    <dgm:cxn modelId="{F575CCC0-D9F5-44A4-A279-BDDDA47D4248}" type="presParOf" srcId="{0F067BC8-C040-4B2E-9085-483E16003B81}" destId="{FC675CBF-6F8C-4DB4-972C-915E916F6F2E}" srcOrd="3" destOrd="0" presId="urn:microsoft.com/office/officeart/2018/5/layout/IconCircleLabelList"/>
    <dgm:cxn modelId="{FD1D8550-CEAD-4EB9-A43E-E8A3FFCAE05D}" type="presParOf" srcId="{91B39098-AC1A-41AC-9B95-92100EC2A65A}" destId="{A771337B-5538-439A-BCD1-3E87EAEB3FAE}" srcOrd="9" destOrd="0" presId="urn:microsoft.com/office/officeart/2018/5/layout/IconCircleLabelList"/>
    <dgm:cxn modelId="{8442C966-9B9F-499E-9770-6CA58D0FB546}" type="presParOf" srcId="{91B39098-AC1A-41AC-9B95-92100EC2A65A}" destId="{FF2B3A98-93F4-4C41-BAF9-A1AF5370EE16}" srcOrd="10" destOrd="0" presId="urn:microsoft.com/office/officeart/2018/5/layout/IconCircleLabelList"/>
    <dgm:cxn modelId="{9D280A46-5A3C-467F-BB2E-0FB047706B5C}" type="presParOf" srcId="{FF2B3A98-93F4-4C41-BAF9-A1AF5370EE16}" destId="{E2B06B0A-1FFB-48D3-BE45-B77FBBC17CF5}" srcOrd="0" destOrd="0" presId="urn:microsoft.com/office/officeart/2018/5/layout/IconCircleLabelList"/>
    <dgm:cxn modelId="{5AA7F60F-279D-4F6A-BB03-479F4BC84874}" type="presParOf" srcId="{FF2B3A98-93F4-4C41-BAF9-A1AF5370EE16}" destId="{6710E6E4-4435-4B95-908B-138F4F956604}" srcOrd="1" destOrd="0" presId="urn:microsoft.com/office/officeart/2018/5/layout/IconCircleLabelList"/>
    <dgm:cxn modelId="{AF7682ED-2B58-4FF5-971A-61F55A013F55}" type="presParOf" srcId="{FF2B3A98-93F4-4C41-BAF9-A1AF5370EE16}" destId="{8BC787C8-C52B-43D4-B4A3-535503747DA3}" srcOrd="2" destOrd="0" presId="urn:microsoft.com/office/officeart/2018/5/layout/IconCircleLabelList"/>
    <dgm:cxn modelId="{2E0EF30F-1A70-4501-ADF0-79D3D17D0D6F}" type="presParOf" srcId="{FF2B3A98-93F4-4C41-BAF9-A1AF5370EE16}" destId="{42ED3762-9C95-4FB2-ADE5-D519ED3BD91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D47110-505C-472E-88EA-A0A9D3FA94AF}">
      <dsp:nvSpPr>
        <dsp:cNvPr id="0" name=""/>
        <dsp:cNvSpPr/>
      </dsp:nvSpPr>
      <dsp:spPr>
        <a:xfrm>
          <a:off x="305825" y="596999"/>
          <a:ext cx="951099" cy="9510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95AEFD-B91A-487C-8EB1-1AEC3805E09E}">
      <dsp:nvSpPr>
        <dsp:cNvPr id="0" name=""/>
        <dsp:cNvSpPr/>
      </dsp:nvSpPr>
      <dsp:spPr>
        <a:xfrm>
          <a:off x="508519" y="799692"/>
          <a:ext cx="545712" cy="5457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B52179-8068-4F23-9A6B-16DA71872450}">
      <dsp:nvSpPr>
        <dsp:cNvPr id="0" name=""/>
        <dsp:cNvSpPr/>
      </dsp:nvSpPr>
      <dsp:spPr>
        <a:xfrm>
          <a:off x="1785" y="1844343"/>
          <a:ext cx="1559179" cy="1909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1. K.G.Saravanan, R.Prabu, A.R.Venkataramanan, and Eden TekleBeyessa, “Impact of different electrolytes on the machining rate in ECM process”, Advances in Material science and Engineering, Volume 2021, https://doi.org/10.1155/2021/1432300 </a:t>
          </a:r>
        </a:p>
      </dsp:txBody>
      <dsp:txXfrm>
        <a:off x="1785" y="1844343"/>
        <a:ext cx="1559179" cy="1909995"/>
      </dsp:txXfrm>
    </dsp:sp>
    <dsp:sp modelId="{162EA995-F956-4FB2-B580-3AB34AD1CAEF}">
      <dsp:nvSpPr>
        <dsp:cNvPr id="0" name=""/>
        <dsp:cNvSpPr/>
      </dsp:nvSpPr>
      <dsp:spPr>
        <a:xfrm>
          <a:off x="2137861" y="596999"/>
          <a:ext cx="951099" cy="9510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E85CAB-65D0-46A9-91A4-83CF0D7076E4}">
      <dsp:nvSpPr>
        <dsp:cNvPr id="0" name=""/>
        <dsp:cNvSpPr/>
      </dsp:nvSpPr>
      <dsp:spPr>
        <a:xfrm>
          <a:off x="2340555" y="799692"/>
          <a:ext cx="545712" cy="5457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3652EC-10B7-42A4-A7A1-4A5C00ADAA4E}">
      <dsp:nvSpPr>
        <dsp:cNvPr id="0" name=""/>
        <dsp:cNvSpPr/>
      </dsp:nvSpPr>
      <dsp:spPr>
        <a:xfrm>
          <a:off x="1833821" y="1844343"/>
          <a:ext cx="1559179" cy="1909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2. Krishna Kumar saxena, JunQian, Dominiek Reynaerts, “A review on process capabilities of electrochemical micromachining and its hybrid Varients”, International Journal of Machine tools and Manufacture, 127 (2018) 28-56. </a:t>
          </a:r>
        </a:p>
      </dsp:txBody>
      <dsp:txXfrm>
        <a:off x="1833821" y="1844343"/>
        <a:ext cx="1559179" cy="1909995"/>
      </dsp:txXfrm>
    </dsp:sp>
    <dsp:sp modelId="{06265397-F249-458A-8552-FBAB80287F5C}">
      <dsp:nvSpPr>
        <dsp:cNvPr id="0" name=""/>
        <dsp:cNvSpPr/>
      </dsp:nvSpPr>
      <dsp:spPr>
        <a:xfrm>
          <a:off x="3969898" y="596999"/>
          <a:ext cx="951099" cy="9510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303F8D-1B51-411F-B5EA-923EE5DAAA57}">
      <dsp:nvSpPr>
        <dsp:cNvPr id="0" name=""/>
        <dsp:cNvSpPr/>
      </dsp:nvSpPr>
      <dsp:spPr>
        <a:xfrm>
          <a:off x="4172591" y="799692"/>
          <a:ext cx="545712" cy="5457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AE7589C-EF90-4ADA-A526-38C6E7828603}">
      <dsp:nvSpPr>
        <dsp:cNvPr id="0" name=""/>
        <dsp:cNvSpPr/>
      </dsp:nvSpPr>
      <dsp:spPr>
        <a:xfrm>
          <a:off x="3665858" y="1844343"/>
          <a:ext cx="1559179" cy="1909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3. D.S. Bilgi, V.K. Jain, R. Shekhar, S. Mehrotra, Electrochemical deep hole drilling in super alloy for turbine application, Journal of Material Processing Technology. 149 (1–3) (2004) 445–452. </a:t>
          </a:r>
        </a:p>
      </dsp:txBody>
      <dsp:txXfrm>
        <a:off x="3665858" y="1844343"/>
        <a:ext cx="1559179" cy="1909995"/>
      </dsp:txXfrm>
    </dsp:sp>
    <dsp:sp modelId="{043111B3-E0F4-49FC-8333-E24758D2FCA7}">
      <dsp:nvSpPr>
        <dsp:cNvPr id="0" name=""/>
        <dsp:cNvSpPr/>
      </dsp:nvSpPr>
      <dsp:spPr>
        <a:xfrm>
          <a:off x="5801934" y="596999"/>
          <a:ext cx="951099" cy="9510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51CDB1-91F4-438C-9FC5-2EC7FC73C3E9}">
      <dsp:nvSpPr>
        <dsp:cNvPr id="0" name=""/>
        <dsp:cNvSpPr/>
      </dsp:nvSpPr>
      <dsp:spPr>
        <a:xfrm>
          <a:off x="6004627" y="799692"/>
          <a:ext cx="545712" cy="54571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EE155C-A58E-477B-9EAE-1BFB759B0F6D}">
      <dsp:nvSpPr>
        <dsp:cNvPr id="0" name=""/>
        <dsp:cNvSpPr/>
      </dsp:nvSpPr>
      <dsp:spPr>
        <a:xfrm>
          <a:off x="5497894" y="1844343"/>
          <a:ext cx="1559179" cy="1909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4. L.Yong, H.Ruiqin, Micro electro chemical machining for tapered holes of fuel jet nozzles, Procedia CIRP6(ISEMXVII) (2013)395–400. </a:t>
          </a:r>
        </a:p>
      </dsp:txBody>
      <dsp:txXfrm>
        <a:off x="5497894" y="1844343"/>
        <a:ext cx="1559179" cy="1909995"/>
      </dsp:txXfrm>
    </dsp:sp>
    <dsp:sp modelId="{DB9267AB-3FD0-4071-B4F0-81EABF3175AF}">
      <dsp:nvSpPr>
        <dsp:cNvPr id="0" name=""/>
        <dsp:cNvSpPr/>
      </dsp:nvSpPr>
      <dsp:spPr>
        <a:xfrm>
          <a:off x="7633970" y="596999"/>
          <a:ext cx="951099" cy="9510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862C92-428C-4CC8-B30C-C519C41B7E97}">
      <dsp:nvSpPr>
        <dsp:cNvPr id="0" name=""/>
        <dsp:cNvSpPr/>
      </dsp:nvSpPr>
      <dsp:spPr>
        <a:xfrm>
          <a:off x="7836663" y="799692"/>
          <a:ext cx="545712" cy="54571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675CBF-6F8C-4DB4-972C-915E916F6F2E}">
      <dsp:nvSpPr>
        <dsp:cNvPr id="0" name=""/>
        <dsp:cNvSpPr/>
      </dsp:nvSpPr>
      <dsp:spPr>
        <a:xfrm>
          <a:off x="7329930" y="1844343"/>
          <a:ext cx="1559179" cy="1909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5. M. Datta, L.T. Romankiw, Application of chemical and electrochemical micromachining in the electronics industry, Journal of Electrochemical Society. 136 (6) (1989) 285C–292C. </a:t>
          </a:r>
        </a:p>
      </dsp:txBody>
      <dsp:txXfrm>
        <a:off x="7329930" y="1844343"/>
        <a:ext cx="1559179" cy="1909995"/>
      </dsp:txXfrm>
    </dsp:sp>
    <dsp:sp modelId="{E2B06B0A-1FFB-48D3-BE45-B77FBBC17CF5}">
      <dsp:nvSpPr>
        <dsp:cNvPr id="0" name=""/>
        <dsp:cNvSpPr/>
      </dsp:nvSpPr>
      <dsp:spPr>
        <a:xfrm>
          <a:off x="9466006" y="596999"/>
          <a:ext cx="951099" cy="951099"/>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10E6E4-4435-4B95-908B-138F4F956604}">
      <dsp:nvSpPr>
        <dsp:cNvPr id="0" name=""/>
        <dsp:cNvSpPr/>
      </dsp:nvSpPr>
      <dsp:spPr>
        <a:xfrm>
          <a:off x="9668699" y="799692"/>
          <a:ext cx="545712" cy="545712"/>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ED3762-9C95-4FB2-ADE5-D519ED3BD91C}">
      <dsp:nvSpPr>
        <dsp:cNvPr id="0" name=""/>
        <dsp:cNvSpPr/>
      </dsp:nvSpPr>
      <dsp:spPr>
        <a:xfrm>
          <a:off x="9161966" y="1844343"/>
          <a:ext cx="1559179" cy="19099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t>6. A.B. Kamaraj, M.M. Sundaram, R. Mathew, Ultra high aspect ratio penetrating metal micro electrodes for biomedical applications, Microsystem Technology, 19 (2) (2013) 179–186.</a:t>
          </a:r>
        </a:p>
      </dsp:txBody>
      <dsp:txXfrm>
        <a:off x="9161966" y="1844343"/>
        <a:ext cx="1559179" cy="1909995"/>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3B052-A59B-4AE3-A89A-E7748630C15B}"/>
              </a:ext>
            </a:extLst>
          </p:cNvPr>
          <p:cNvSpPr>
            <a:spLocks noGrp="1"/>
          </p:cNvSpPr>
          <p:nvPr>
            <p:ph type="ctrTitle"/>
          </p:nvPr>
        </p:nvSpPr>
        <p:spPr>
          <a:xfrm>
            <a:off x="1524000" y="1122363"/>
            <a:ext cx="9144000" cy="2387600"/>
          </a:xfrm>
        </p:spPr>
        <p:txBody>
          <a:bodyPr anchor="b"/>
          <a:lstStyle>
            <a:lvl1pPr algn="ctr">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FBDA9EC4-FEA9-41D2-BE8D-F709F01D37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E155CF-52F5-4879-B7F3-D05812AC4A6D}"/>
              </a:ext>
            </a:extLst>
          </p:cNvPr>
          <p:cNvSpPr>
            <a:spLocks noGrp="1"/>
          </p:cNvSpPr>
          <p:nvPr>
            <p:ph type="dt" sz="half" idx="10"/>
          </p:nvPr>
        </p:nvSpPr>
        <p:spPr/>
        <p:txBody>
          <a:bodyPr/>
          <a:lstStyle/>
          <a:p>
            <a:fld id="{073D55F9-11A3-4523-8F38-6BA37933791A}" type="datetime1">
              <a:rPr lang="en-US" smtClean="0"/>
              <a:t>4/18/2024</a:t>
            </a:fld>
            <a:endParaRPr lang="en-US"/>
          </a:p>
        </p:txBody>
      </p:sp>
      <p:sp>
        <p:nvSpPr>
          <p:cNvPr id="5" name="Footer Placeholder 4">
            <a:extLst>
              <a:ext uri="{FF2B5EF4-FFF2-40B4-BE49-F238E27FC236}">
                <a16:creationId xmlns:a16="http://schemas.microsoft.com/office/drawing/2014/main" id="{80D053AC-61ED-4C2F-90BF-D4A916545107}"/>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138B2ED7-A198-4613-B8C9-EE02BAE24FA4}"/>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5982631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B47DD-81F8-4128-9E50-04A9F2D3DCD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6564D1-2B83-4C0F-ACBA-E91472C50A3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6FA1D7D-D2EC-4ADB-9C65-191DEC82DDF4}"/>
              </a:ext>
            </a:extLst>
          </p:cNvPr>
          <p:cNvSpPr>
            <a:spLocks noGrp="1"/>
          </p:cNvSpPr>
          <p:nvPr>
            <p:ph type="dt" sz="half" idx="10"/>
          </p:nvPr>
        </p:nvSpPr>
        <p:spPr/>
        <p:txBody>
          <a:bodyPr/>
          <a:lstStyle/>
          <a:p>
            <a:fld id="{0B4E757A-3EC2-4683-9080-1A460C37C843}" type="datetime1">
              <a:rPr lang="en-US" smtClean="0"/>
              <a:t>4/18/2024</a:t>
            </a:fld>
            <a:endParaRPr lang="en-US"/>
          </a:p>
        </p:txBody>
      </p:sp>
      <p:sp>
        <p:nvSpPr>
          <p:cNvPr id="5" name="Footer Placeholder 4">
            <a:extLst>
              <a:ext uri="{FF2B5EF4-FFF2-40B4-BE49-F238E27FC236}">
                <a16:creationId xmlns:a16="http://schemas.microsoft.com/office/drawing/2014/main" id="{534CB571-86F9-474A-826A-75CC21C8832B}"/>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A1384F5F-50E6-4BB9-B848-EE2302C02ABE}"/>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235791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3F08DF-1C0D-4F53-A3AB-95D7B55FA0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0D3BBD-C494-4E94-B189-319802A93E3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C0BD9-4BED-43D3-852F-B74B949A2287}"/>
              </a:ext>
            </a:extLst>
          </p:cNvPr>
          <p:cNvSpPr>
            <a:spLocks noGrp="1"/>
          </p:cNvSpPr>
          <p:nvPr>
            <p:ph type="dt" sz="half" idx="10"/>
          </p:nvPr>
        </p:nvSpPr>
        <p:spPr>
          <a:xfrm>
            <a:off x="523539" y="6324600"/>
            <a:ext cx="2560220" cy="365125"/>
          </a:xfrm>
        </p:spPr>
        <p:txBody>
          <a:bodyPr/>
          <a:lstStyle/>
          <a:p>
            <a:fld id="{5CC8096C-64ED-4153-A483-5C02E44AD5C3}" type="datetime1">
              <a:rPr lang="en-US" smtClean="0"/>
              <a:t>4/18/2024</a:t>
            </a:fld>
            <a:endParaRPr lang="en-US" dirty="0"/>
          </a:p>
        </p:txBody>
      </p:sp>
      <p:sp>
        <p:nvSpPr>
          <p:cNvPr id="5" name="Footer Placeholder 4">
            <a:extLst>
              <a:ext uri="{FF2B5EF4-FFF2-40B4-BE49-F238E27FC236}">
                <a16:creationId xmlns:a16="http://schemas.microsoft.com/office/drawing/2014/main" id="{BB7811DC-C725-4462-B622-DB96A8987673}"/>
              </a:ext>
            </a:extLst>
          </p:cNvPr>
          <p:cNvSpPr>
            <a:spLocks noGrp="1"/>
          </p:cNvSpPr>
          <p:nvPr>
            <p:ph type="ftr" sz="quarter" idx="11"/>
          </p:nvPr>
        </p:nvSpPr>
        <p:spPr>
          <a:xfrm>
            <a:off x="4267200" y="6319838"/>
            <a:ext cx="3982781" cy="365125"/>
          </a:xfrm>
        </p:spPr>
        <p:txBody>
          <a:bodyPr/>
          <a:lstStyle/>
          <a:p>
            <a:r>
              <a:rPr lang="en-US"/>
              <a:t>Sample Footer Text</a:t>
            </a:r>
          </a:p>
        </p:txBody>
      </p:sp>
      <p:sp>
        <p:nvSpPr>
          <p:cNvPr id="6" name="Slide Number Placeholder 5">
            <a:extLst>
              <a:ext uri="{FF2B5EF4-FFF2-40B4-BE49-F238E27FC236}">
                <a16:creationId xmlns:a16="http://schemas.microsoft.com/office/drawing/2014/main" id="{67C42D06-438F-4150-9238-E2FAEE5E28D9}"/>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214711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98991-AEF1-4F19-AAB8-436EAD58C282}"/>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D25B44F-E7DA-40C6-8B44-71EAB6BDFC98}"/>
              </a:ext>
            </a:extLst>
          </p:cNvPr>
          <p:cNvSpPr>
            <a:spLocks noGrp="1"/>
          </p:cNvSpPr>
          <p:nvPr>
            <p:ph idx="1"/>
          </p:nvPr>
        </p:nvSpPr>
        <p:spPr/>
        <p:txBody>
          <a:bodyPr/>
          <a:lstStyle>
            <a:lvl1pPr marL="228600" indent="-228600">
              <a:buFont typeface="Arial" panose="020B0604020202020204" pitchFamily="34" charset="0"/>
              <a:buChar char="•"/>
              <a:defRPr/>
            </a:lvl1pPr>
            <a:lvl2pPr marL="228600" indent="-228600">
              <a:buFont typeface="Arial" panose="020B0604020202020204" pitchFamily="34" charset="0"/>
              <a:buChar char="•"/>
              <a:defRPr/>
            </a:lvl2pPr>
            <a:lvl3pPr marL="228600" indent="-228600">
              <a:buFont typeface="Arial" panose="020B0604020202020204" pitchFamily="34" charset="0"/>
              <a:buChar char="•"/>
              <a:defRPr/>
            </a:lvl3pPr>
            <a:lvl4pPr marL="228600" indent="-228600">
              <a:buFont typeface="Arial" panose="020B0604020202020204" pitchFamily="34" charset="0"/>
              <a:buChar char="•"/>
              <a:defRPr/>
            </a:lvl4pPr>
            <a:lvl5pPr marL="228600" indent="-22860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1F71817-A045-48C0-975B-CBEF88E9561E}"/>
              </a:ext>
            </a:extLst>
          </p:cNvPr>
          <p:cNvSpPr>
            <a:spLocks noGrp="1"/>
          </p:cNvSpPr>
          <p:nvPr>
            <p:ph type="dt" sz="half" idx="10"/>
          </p:nvPr>
        </p:nvSpPr>
        <p:spPr/>
        <p:txBody>
          <a:bodyPr/>
          <a:lstStyle/>
          <a:p>
            <a:fld id="{1CB9D56B-6EBE-4E5F-99D9-2A3DBDF37D0A}" type="datetime1">
              <a:rPr lang="en-US" smtClean="0"/>
              <a:t>4/18/2024</a:t>
            </a:fld>
            <a:endParaRPr lang="en-US"/>
          </a:p>
        </p:txBody>
      </p:sp>
      <p:sp>
        <p:nvSpPr>
          <p:cNvPr id="5" name="Footer Placeholder 4">
            <a:extLst>
              <a:ext uri="{FF2B5EF4-FFF2-40B4-BE49-F238E27FC236}">
                <a16:creationId xmlns:a16="http://schemas.microsoft.com/office/drawing/2014/main" id="{B61C39F0-32D4-407C-8BCA-97F2D9E500C9}"/>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99CF4459-37B2-4F87-B508-DB04D4332067}"/>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1068627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BD03-9D57-48E9-8B43-688B72997276}"/>
              </a:ext>
            </a:extLst>
          </p:cNvPr>
          <p:cNvSpPr>
            <a:spLocks noGrp="1"/>
          </p:cNvSpPr>
          <p:nvPr>
            <p:ph type="title"/>
          </p:nvPr>
        </p:nvSpPr>
        <p:spPr>
          <a:xfrm>
            <a:off x="457200" y="1709738"/>
            <a:ext cx="10890250" cy="285273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83F376C-8A2F-4BE5-9669-4A6DA21B771A}"/>
              </a:ext>
            </a:extLst>
          </p:cNvPr>
          <p:cNvSpPr>
            <a:spLocks noGrp="1"/>
          </p:cNvSpPr>
          <p:nvPr>
            <p:ph type="body" idx="1"/>
          </p:nvPr>
        </p:nvSpPr>
        <p:spPr>
          <a:xfrm>
            <a:off x="457200" y="4589463"/>
            <a:ext cx="10890250" cy="1500187"/>
          </a:xfrm>
        </p:spPr>
        <p:txBody>
          <a:bodyPr/>
          <a:lstStyle>
            <a:lvl1pPr marL="0" indent="0">
              <a:buNone/>
              <a:defRPr sz="2400">
                <a:solidFill>
                  <a:srgbClr val="FFFFFF"/>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2654893-212E-4450-8F7A-27256B31F9FB}"/>
              </a:ext>
            </a:extLst>
          </p:cNvPr>
          <p:cNvSpPr>
            <a:spLocks noGrp="1"/>
          </p:cNvSpPr>
          <p:nvPr>
            <p:ph type="dt" sz="half" idx="10"/>
          </p:nvPr>
        </p:nvSpPr>
        <p:spPr/>
        <p:txBody>
          <a:bodyPr/>
          <a:lstStyle/>
          <a:p>
            <a:fld id="{8C33F3CA-C7E3-432D-9282-18F13836509A}" type="datetime1">
              <a:rPr lang="en-US" smtClean="0"/>
              <a:t>4/18/2024</a:t>
            </a:fld>
            <a:endParaRPr lang="en-US" dirty="0"/>
          </a:p>
        </p:txBody>
      </p:sp>
      <p:sp>
        <p:nvSpPr>
          <p:cNvPr id="5" name="Footer Placeholder 4">
            <a:extLst>
              <a:ext uri="{FF2B5EF4-FFF2-40B4-BE49-F238E27FC236}">
                <a16:creationId xmlns:a16="http://schemas.microsoft.com/office/drawing/2014/main" id="{600E881A-3958-44A9-9EDB-D86F4E4144C0}"/>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CFEDBC4F-D9B8-4BFA-BE4F-D4B9B739D1BA}"/>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8346646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DC8777-C460-4649-8822-CA943386D06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FDF69E6-1094-437B-AA7E-0E21B7136CCA}"/>
              </a:ext>
            </a:extLst>
          </p:cNvPr>
          <p:cNvSpPr>
            <a:spLocks noGrp="1"/>
          </p:cNvSpPr>
          <p:nvPr>
            <p:ph sz="half" idx="1"/>
          </p:nvPr>
        </p:nvSpPr>
        <p:spPr>
          <a:xfrm>
            <a:off x="457200" y="1825625"/>
            <a:ext cx="5562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C20BC963-4591-4BE3-AE63-4999A13C505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04D5BB-DB84-4266-9B4F-E65CCFE5B310}"/>
              </a:ext>
            </a:extLst>
          </p:cNvPr>
          <p:cNvSpPr>
            <a:spLocks noGrp="1"/>
          </p:cNvSpPr>
          <p:nvPr>
            <p:ph type="dt" sz="half" idx="10"/>
          </p:nvPr>
        </p:nvSpPr>
        <p:spPr/>
        <p:txBody>
          <a:bodyPr/>
          <a:lstStyle/>
          <a:p>
            <a:fld id="{75BE9C62-1337-40B8-BA50-E9F4861DB4BC}" type="datetime1">
              <a:rPr lang="en-US" smtClean="0"/>
              <a:t>4/18/2024</a:t>
            </a:fld>
            <a:endParaRPr lang="en-US"/>
          </a:p>
        </p:txBody>
      </p:sp>
      <p:sp>
        <p:nvSpPr>
          <p:cNvPr id="6" name="Footer Placeholder 5">
            <a:extLst>
              <a:ext uri="{FF2B5EF4-FFF2-40B4-BE49-F238E27FC236}">
                <a16:creationId xmlns:a16="http://schemas.microsoft.com/office/drawing/2014/main" id="{891A99B5-D493-4AB1-AF24-6660540D56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FE178D0-5F1E-43FA-B447-53501EDD17C0}"/>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3610181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C85CC-8D2B-4219-A2A4-1625A02DFEC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6143C8-1CF7-440E-99A3-0527314598C6}"/>
              </a:ext>
            </a:extLst>
          </p:cNvPr>
          <p:cNvSpPr>
            <a:spLocks noGrp="1"/>
          </p:cNvSpPr>
          <p:nvPr>
            <p:ph type="body" idx="1"/>
          </p:nvPr>
        </p:nvSpPr>
        <p:spPr>
          <a:xfrm>
            <a:off x="839788" y="1820863"/>
            <a:ext cx="5157787"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EEFF5CA-4662-4430-80C7-99CD7D66C9CF}"/>
              </a:ext>
            </a:extLst>
          </p:cNvPr>
          <p:cNvSpPr>
            <a:spLocks noGrp="1"/>
          </p:cNvSpPr>
          <p:nvPr>
            <p:ph sz="half" idx="2"/>
          </p:nvPr>
        </p:nvSpPr>
        <p:spPr>
          <a:xfrm>
            <a:off x="839788" y="3101975"/>
            <a:ext cx="5157787"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76CB5B7-DC23-41CE-872B-E25BD64F84A5}"/>
              </a:ext>
            </a:extLst>
          </p:cNvPr>
          <p:cNvSpPr>
            <a:spLocks noGrp="1"/>
          </p:cNvSpPr>
          <p:nvPr>
            <p:ph type="body" sz="quarter" idx="3"/>
          </p:nvPr>
        </p:nvSpPr>
        <p:spPr>
          <a:xfrm>
            <a:off x="6172200" y="1820863"/>
            <a:ext cx="5183188" cy="1150937"/>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DF7633C-C24D-4947-979C-132B3AC405A8}"/>
              </a:ext>
            </a:extLst>
          </p:cNvPr>
          <p:cNvSpPr>
            <a:spLocks noGrp="1"/>
          </p:cNvSpPr>
          <p:nvPr>
            <p:ph sz="quarter" idx="4"/>
          </p:nvPr>
        </p:nvSpPr>
        <p:spPr>
          <a:xfrm>
            <a:off x="6172200" y="3101975"/>
            <a:ext cx="5183188" cy="3087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CE8A46E1-3934-4807-900F-CA7A4D8D66B3}"/>
              </a:ext>
            </a:extLst>
          </p:cNvPr>
          <p:cNvSpPr>
            <a:spLocks noGrp="1"/>
          </p:cNvSpPr>
          <p:nvPr>
            <p:ph type="dt" sz="half" idx="10"/>
          </p:nvPr>
        </p:nvSpPr>
        <p:spPr/>
        <p:txBody>
          <a:bodyPr/>
          <a:lstStyle/>
          <a:p>
            <a:fld id="{47C195EB-2DA3-4B24-8725-19BC22A7BE50}" type="datetime1">
              <a:rPr lang="en-US" smtClean="0"/>
              <a:t>4/18/2024</a:t>
            </a:fld>
            <a:endParaRPr lang="en-US"/>
          </a:p>
        </p:txBody>
      </p:sp>
      <p:sp>
        <p:nvSpPr>
          <p:cNvPr id="8" name="Footer Placeholder 7">
            <a:extLst>
              <a:ext uri="{FF2B5EF4-FFF2-40B4-BE49-F238E27FC236}">
                <a16:creationId xmlns:a16="http://schemas.microsoft.com/office/drawing/2014/main" id="{4BC9C6EA-1549-4601-8226-E5C43469CAFE}"/>
              </a:ext>
            </a:extLst>
          </p:cNvPr>
          <p:cNvSpPr>
            <a:spLocks noGrp="1"/>
          </p:cNvSpPr>
          <p:nvPr>
            <p:ph type="ftr" sz="quarter" idx="11"/>
          </p:nvPr>
        </p:nvSpPr>
        <p:spPr/>
        <p:txBody>
          <a:bodyPr/>
          <a:lstStyle/>
          <a:p>
            <a:r>
              <a:rPr lang="en-US"/>
              <a:t>Sample Footer Text</a:t>
            </a:r>
          </a:p>
        </p:txBody>
      </p:sp>
      <p:sp>
        <p:nvSpPr>
          <p:cNvPr id="9" name="Slide Number Placeholder 8">
            <a:extLst>
              <a:ext uri="{FF2B5EF4-FFF2-40B4-BE49-F238E27FC236}">
                <a16:creationId xmlns:a16="http://schemas.microsoft.com/office/drawing/2014/main" id="{F3658246-003D-4024-9F4B-BA3BD3FBFFBC}"/>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7214447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2DD4C-BFBC-4087-B94C-4DD0690E838E}"/>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EB9D434-8228-4C7F-B520-14121EBC903B}"/>
              </a:ext>
            </a:extLst>
          </p:cNvPr>
          <p:cNvSpPr>
            <a:spLocks noGrp="1"/>
          </p:cNvSpPr>
          <p:nvPr>
            <p:ph type="dt" sz="half" idx="10"/>
          </p:nvPr>
        </p:nvSpPr>
        <p:spPr/>
        <p:txBody>
          <a:bodyPr/>
          <a:lstStyle/>
          <a:p>
            <a:fld id="{F4E237E6-0076-4915-A5A8-B7C11FA4F374}" type="datetime1">
              <a:rPr lang="en-US" smtClean="0"/>
              <a:t>4/18/2024</a:t>
            </a:fld>
            <a:endParaRPr lang="en-US"/>
          </a:p>
        </p:txBody>
      </p:sp>
      <p:sp>
        <p:nvSpPr>
          <p:cNvPr id="4" name="Footer Placeholder 3">
            <a:extLst>
              <a:ext uri="{FF2B5EF4-FFF2-40B4-BE49-F238E27FC236}">
                <a16:creationId xmlns:a16="http://schemas.microsoft.com/office/drawing/2014/main" id="{997B89BD-A70A-48D2-A3D9-DB2C0DB123B4}"/>
              </a:ext>
            </a:extLst>
          </p:cNvPr>
          <p:cNvSpPr>
            <a:spLocks noGrp="1"/>
          </p:cNvSpPr>
          <p:nvPr>
            <p:ph type="ftr" sz="quarter" idx="11"/>
          </p:nvPr>
        </p:nvSpPr>
        <p:spPr/>
        <p:txBody>
          <a:bodyPr/>
          <a:lstStyle/>
          <a:p>
            <a:r>
              <a:rPr lang="en-US"/>
              <a:t>Sample Footer Text</a:t>
            </a:r>
          </a:p>
        </p:txBody>
      </p:sp>
      <p:sp>
        <p:nvSpPr>
          <p:cNvPr id="5" name="Slide Number Placeholder 4">
            <a:extLst>
              <a:ext uri="{FF2B5EF4-FFF2-40B4-BE49-F238E27FC236}">
                <a16:creationId xmlns:a16="http://schemas.microsoft.com/office/drawing/2014/main" id="{B4ACF4EF-5A2A-4A47-81DF-80CB513060F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41511528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18B9F00-8450-475B-B155-993BAF212AF6}"/>
              </a:ext>
            </a:extLst>
          </p:cNvPr>
          <p:cNvSpPr>
            <a:spLocks noGrp="1"/>
          </p:cNvSpPr>
          <p:nvPr>
            <p:ph type="dt" sz="half" idx="10"/>
          </p:nvPr>
        </p:nvSpPr>
        <p:spPr/>
        <p:txBody>
          <a:bodyPr/>
          <a:lstStyle/>
          <a:p>
            <a:fld id="{3505F58F-C0B5-422A-8E5A-6B99E5D80F0A}" type="datetime1">
              <a:rPr lang="en-US" smtClean="0"/>
              <a:t>4/18/2024</a:t>
            </a:fld>
            <a:endParaRPr lang="en-US"/>
          </a:p>
        </p:txBody>
      </p:sp>
      <p:sp>
        <p:nvSpPr>
          <p:cNvPr id="3" name="Footer Placeholder 2">
            <a:extLst>
              <a:ext uri="{FF2B5EF4-FFF2-40B4-BE49-F238E27FC236}">
                <a16:creationId xmlns:a16="http://schemas.microsoft.com/office/drawing/2014/main" id="{5C0FDDA3-8E6F-42F7-BFBE-7FA9C647CA4E}"/>
              </a:ext>
            </a:extLst>
          </p:cNvPr>
          <p:cNvSpPr>
            <a:spLocks noGrp="1"/>
          </p:cNvSpPr>
          <p:nvPr>
            <p:ph type="ftr" sz="quarter" idx="11"/>
          </p:nvPr>
        </p:nvSpPr>
        <p:spPr/>
        <p:txBody>
          <a:bodyPr/>
          <a:lstStyle/>
          <a:p>
            <a:r>
              <a:rPr lang="en-US"/>
              <a:t>Sample Footer Text</a:t>
            </a:r>
          </a:p>
        </p:txBody>
      </p:sp>
      <p:sp>
        <p:nvSpPr>
          <p:cNvPr id="4" name="Slide Number Placeholder 3">
            <a:extLst>
              <a:ext uri="{FF2B5EF4-FFF2-40B4-BE49-F238E27FC236}">
                <a16:creationId xmlns:a16="http://schemas.microsoft.com/office/drawing/2014/main" id="{B6C8E678-81B8-4356-9624-A0B999536312}"/>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2167283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10DAA-DDE3-4C9C-8171-385A3DAC81CF}"/>
              </a:ext>
            </a:extLst>
          </p:cNvPr>
          <p:cNvSpPr>
            <a:spLocks noGrp="1"/>
          </p:cNvSpPr>
          <p:nvPr>
            <p:ph type="title"/>
          </p:nvPr>
        </p:nvSpPr>
        <p:spPr>
          <a:xfrm>
            <a:off x="839788" y="685800"/>
            <a:ext cx="3932237" cy="1981200"/>
          </a:xfrm>
        </p:spPr>
        <p:txBody>
          <a:bodyPr anchor="b"/>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AF73DB2-BD72-4F5E-9CA2-197343A0908A}"/>
              </a:ext>
            </a:extLst>
          </p:cNvPr>
          <p:cNvSpPr>
            <a:spLocks noGrp="1"/>
          </p:cNvSpPr>
          <p:nvPr>
            <p:ph idx="1"/>
          </p:nvPr>
        </p:nvSpPr>
        <p:spPr>
          <a:xfrm>
            <a:off x="5183188" y="685801"/>
            <a:ext cx="6172200" cy="51752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1F01536-2B0A-42A2-827E-2EB2C324A5FE}"/>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22CD09-61EF-4733-831C-5B133DAE1F4C}"/>
              </a:ext>
            </a:extLst>
          </p:cNvPr>
          <p:cNvSpPr>
            <a:spLocks noGrp="1"/>
          </p:cNvSpPr>
          <p:nvPr>
            <p:ph type="dt" sz="half" idx="10"/>
          </p:nvPr>
        </p:nvSpPr>
        <p:spPr/>
        <p:txBody>
          <a:bodyPr/>
          <a:lstStyle/>
          <a:p>
            <a:fld id="{7565E655-9687-48DF-A33F-F8824CCCB5D1}" type="datetime1">
              <a:rPr lang="en-US" smtClean="0"/>
              <a:t>4/18/2024</a:t>
            </a:fld>
            <a:endParaRPr lang="en-US"/>
          </a:p>
        </p:txBody>
      </p:sp>
      <p:sp>
        <p:nvSpPr>
          <p:cNvPr id="6" name="Footer Placeholder 5">
            <a:extLst>
              <a:ext uri="{FF2B5EF4-FFF2-40B4-BE49-F238E27FC236}">
                <a16:creationId xmlns:a16="http://schemas.microsoft.com/office/drawing/2014/main" id="{5B109FCF-96E4-4EBF-AAFB-5E9AD22A68AE}"/>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79E381A6-E580-49A4-989C-EF4A54F83B45}"/>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1280016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CFA6E-F719-4613-8815-591471E722E5}"/>
              </a:ext>
            </a:extLst>
          </p:cNvPr>
          <p:cNvSpPr>
            <a:spLocks noGrp="1"/>
          </p:cNvSpPr>
          <p:nvPr>
            <p:ph type="title"/>
          </p:nvPr>
        </p:nvSpPr>
        <p:spPr>
          <a:xfrm>
            <a:off x="839788" y="685800"/>
            <a:ext cx="3932237" cy="2209799"/>
          </a:xfrm>
        </p:spPr>
        <p:txBody>
          <a:bodyPr anchor="b"/>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54384F3-CDE0-4329-B76D-45AAC94B04A8}"/>
              </a:ext>
            </a:extLst>
          </p:cNvPr>
          <p:cNvSpPr>
            <a:spLocks noGrp="1"/>
          </p:cNvSpPr>
          <p:nvPr>
            <p:ph type="pic" idx="1"/>
          </p:nvPr>
        </p:nvSpPr>
        <p:spPr>
          <a:xfrm>
            <a:off x="5183188" y="685801"/>
            <a:ext cx="6172200" cy="5175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9A9D7EB-40DA-460F-A48A-3E6D5E5612E7}"/>
              </a:ext>
            </a:extLst>
          </p:cNvPr>
          <p:cNvSpPr>
            <a:spLocks noGrp="1"/>
          </p:cNvSpPr>
          <p:nvPr>
            <p:ph type="body" sz="half" idx="2"/>
          </p:nvPr>
        </p:nvSpPr>
        <p:spPr>
          <a:xfrm>
            <a:off x="839788" y="2971800"/>
            <a:ext cx="3932237" cy="28971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E56944C-E229-457E-868E-C48FF47DA37A}"/>
              </a:ext>
            </a:extLst>
          </p:cNvPr>
          <p:cNvSpPr>
            <a:spLocks noGrp="1"/>
          </p:cNvSpPr>
          <p:nvPr>
            <p:ph type="dt" sz="half" idx="10"/>
          </p:nvPr>
        </p:nvSpPr>
        <p:spPr/>
        <p:txBody>
          <a:bodyPr/>
          <a:lstStyle/>
          <a:p>
            <a:fld id="{B97FD56A-AAB8-4544-A495-D0645413C9E3}" type="datetime1">
              <a:rPr lang="en-US" smtClean="0"/>
              <a:t>4/18/2024</a:t>
            </a:fld>
            <a:endParaRPr lang="en-US"/>
          </a:p>
        </p:txBody>
      </p:sp>
      <p:sp>
        <p:nvSpPr>
          <p:cNvPr id="6" name="Footer Placeholder 5">
            <a:extLst>
              <a:ext uri="{FF2B5EF4-FFF2-40B4-BE49-F238E27FC236}">
                <a16:creationId xmlns:a16="http://schemas.microsoft.com/office/drawing/2014/main" id="{CC7115FE-359F-46EA-A3C8-0D18544E34AD}"/>
              </a:ext>
            </a:extLst>
          </p:cNvPr>
          <p:cNvSpPr>
            <a:spLocks noGrp="1"/>
          </p:cNvSpPr>
          <p:nvPr>
            <p:ph type="ftr" sz="quarter" idx="11"/>
          </p:nvPr>
        </p:nvSpPr>
        <p:spPr/>
        <p:txBody>
          <a:bodyPr/>
          <a:lstStyle/>
          <a:p>
            <a:r>
              <a:rPr lang="en-US"/>
              <a:t>Sample Footer Text</a:t>
            </a:r>
          </a:p>
        </p:txBody>
      </p:sp>
      <p:sp>
        <p:nvSpPr>
          <p:cNvPr id="7" name="Slide Number Placeholder 6">
            <a:extLst>
              <a:ext uri="{FF2B5EF4-FFF2-40B4-BE49-F238E27FC236}">
                <a16:creationId xmlns:a16="http://schemas.microsoft.com/office/drawing/2014/main" id="{B5165D17-3010-4FF5-9071-5CCD3E6995D6}"/>
              </a:ext>
            </a:extLst>
          </p:cNvPr>
          <p:cNvSpPr>
            <a:spLocks noGrp="1"/>
          </p:cNvSpPr>
          <p:nvPr>
            <p:ph type="sldNum" sz="quarter" idx="12"/>
          </p:nvPr>
        </p:nvSpPr>
        <p:spPr/>
        <p:txBody>
          <a:bodyPr/>
          <a:lstStyle/>
          <a:p>
            <a:fld id="{11A71338-8BA2-4C79-A6C5-5A8E30081D0C}" type="slidenum">
              <a:rPr lang="en-US" smtClean="0"/>
              <a:t>‹#›</a:t>
            </a:fld>
            <a:endParaRPr lang="en-US"/>
          </a:p>
        </p:txBody>
      </p:sp>
    </p:spTree>
    <p:extLst>
      <p:ext uri="{BB962C8B-B14F-4D97-AF65-F5344CB8AC3E}">
        <p14:creationId xmlns:p14="http://schemas.microsoft.com/office/powerpoint/2010/main" val="3702507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5" name="Rectangle 114">
            <a:extLst>
              <a:ext uri="{FF2B5EF4-FFF2-40B4-BE49-F238E27FC236}">
                <a16:creationId xmlns:a16="http://schemas.microsoft.com/office/drawing/2014/main" id="{A4798C7F-C8CA-4799-BF37-3AB4642CDB66}"/>
              </a:ext>
            </a:extLst>
          </p:cNvPr>
          <p:cNvSpPr/>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80" name="Group 79">
            <a:extLst>
              <a:ext uri="{FF2B5EF4-FFF2-40B4-BE49-F238E27FC236}">
                <a16:creationId xmlns:a16="http://schemas.microsoft.com/office/drawing/2014/main" id="{87F0794B-55D3-4D2D-BDE7-4688ED321E42}"/>
              </a:ext>
            </a:extLst>
          </p:cNvPr>
          <p:cNvGrpSpPr/>
          <p:nvPr/>
        </p:nvGrpSpPr>
        <p:grpSpPr>
          <a:xfrm>
            <a:off x="-11413" y="0"/>
            <a:ext cx="12214827" cy="6858000"/>
            <a:chOff x="-6214" y="-1"/>
            <a:chExt cx="12214827" cy="6858000"/>
          </a:xfrm>
        </p:grpSpPr>
        <p:cxnSp>
          <p:nvCxnSpPr>
            <p:cNvPr id="81" name="Straight Connector 80">
              <a:extLst>
                <a:ext uri="{FF2B5EF4-FFF2-40B4-BE49-F238E27FC236}">
                  <a16:creationId xmlns:a16="http://schemas.microsoft.com/office/drawing/2014/main" id="{BE4C795B-1813-4CC6-B03F-8DD130BEAABD}"/>
                </a:ext>
              </a:extLst>
            </p:cNvPr>
            <p:cNvCxnSpPr>
              <a:cxnSpLocks/>
            </p:cNvCxnSpPr>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0F4C04D-5CD8-446B-BE3D-257172E6E4CB}"/>
                </a:ext>
              </a:extLst>
            </p:cNvPr>
            <p:cNvCxnSpPr>
              <a:cxnSpLocks/>
            </p:cNvCxnSpPr>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DDC802E-606F-4F39-84B6-90DF0FE54461}"/>
                </a:ext>
              </a:extLst>
            </p:cNvPr>
            <p:cNvCxnSpPr>
              <a:cxnSpLocks/>
            </p:cNvCxnSpPr>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2C5B0C75-0136-4A39-9AB6-0F02C4527810}"/>
                </a:ext>
              </a:extLst>
            </p:cNvPr>
            <p:cNvCxnSpPr>
              <a:cxnSpLocks/>
            </p:cNvCxnSpPr>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5ED2B52-3D40-46DE-8B54-99A4071578D8}"/>
                </a:ext>
              </a:extLst>
            </p:cNvPr>
            <p:cNvCxnSpPr>
              <a:cxnSpLocks/>
            </p:cNvCxnSpPr>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8BCEC75-1B6B-45B2-8041-8D933FCF60F5}"/>
                </a:ext>
              </a:extLst>
            </p:cNvPr>
            <p:cNvCxnSpPr>
              <a:cxnSpLocks/>
            </p:cNvCxnSpPr>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6A2FC789-056A-43CC-807E-4262CDC3E0F5}"/>
                </a:ext>
              </a:extLst>
            </p:cNvPr>
            <p:cNvCxnSpPr>
              <a:cxnSpLocks/>
            </p:cNvCxnSpPr>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48C32FD3-76B0-40E7-89F2-E9C523210AF4}"/>
                </a:ext>
              </a:extLst>
            </p:cNvPr>
            <p:cNvCxnSpPr>
              <a:cxnSpLocks/>
            </p:cNvCxnSpPr>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82E9447-8362-426C-840A-B6F2231F7BCC}"/>
                </a:ext>
              </a:extLst>
            </p:cNvPr>
            <p:cNvCxnSpPr>
              <a:cxnSpLocks/>
            </p:cNvCxnSpPr>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F141DC8-83CE-4C21-A5BA-E2FFF3D866EF}"/>
                </a:ext>
              </a:extLst>
            </p:cNvPr>
            <p:cNvCxnSpPr>
              <a:cxnSpLocks/>
            </p:cNvCxnSpPr>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12A697C-ECBC-40A9-AC69-BF96A34B91AF}"/>
                </a:ext>
              </a:extLst>
            </p:cNvPr>
            <p:cNvCxnSpPr>
              <a:cxnSpLocks/>
            </p:cNvCxnSpPr>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2E988AF-5EFB-43D3-B93F-6E4F41A2C90B}"/>
                </a:ext>
              </a:extLst>
            </p:cNvPr>
            <p:cNvCxnSpPr>
              <a:cxnSpLocks/>
            </p:cNvCxnSpPr>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B312C1B-AAE2-4A6D-ACC7-ABAA75D42854}"/>
                </a:ext>
              </a:extLst>
            </p:cNvPr>
            <p:cNvCxnSpPr>
              <a:cxnSpLocks/>
            </p:cNvCxnSpPr>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7B96146-61DA-44D6-A9DF-6DB41FCF2D80}"/>
                </a:ext>
              </a:extLst>
            </p:cNvPr>
            <p:cNvCxnSpPr>
              <a:cxnSpLocks/>
            </p:cNvCxnSpPr>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6B33F93D-4439-46EE-97C4-9CECAAFDCF60}"/>
                </a:ext>
              </a:extLst>
            </p:cNvPr>
            <p:cNvCxnSpPr>
              <a:cxnSpLocks/>
            </p:cNvCxnSpPr>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914B275-A3D7-4BA4-B8CB-E7657100F3AD}"/>
                </a:ext>
              </a:extLst>
            </p:cNvPr>
            <p:cNvCxnSpPr>
              <a:cxnSpLocks/>
            </p:cNvCxnSpPr>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BD26EF3B-FBE7-4D57-8E01-553F50734A68}"/>
                </a:ext>
              </a:extLst>
            </p:cNvPr>
            <p:cNvCxnSpPr>
              <a:cxnSpLocks/>
            </p:cNvCxnSpPr>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C1E671-BA54-4B31-9A2E-8F50BC57A260}"/>
                </a:ext>
              </a:extLst>
            </p:cNvPr>
            <p:cNvCxnSpPr>
              <a:cxnSpLocks/>
            </p:cNvCxnSpPr>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836A704-3624-4ABF-9A67-0F52C2F3EFBF}"/>
                </a:ext>
              </a:extLst>
            </p:cNvPr>
            <p:cNvCxnSpPr>
              <a:cxnSpLocks/>
            </p:cNvCxnSpPr>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DC385D-BA34-481F-A991-A776E0B19301}"/>
                </a:ext>
              </a:extLst>
            </p:cNvPr>
            <p:cNvCxnSpPr>
              <a:cxnSpLocks/>
            </p:cNvCxnSpPr>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1EF033A-D8FB-416B-AE51-4E098A27D68C}"/>
                </a:ext>
              </a:extLst>
            </p:cNvPr>
            <p:cNvCxnSpPr>
              <a:cxnSpLocks/>
            </p:cNvCxnSpPr>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17C17B48-F458-4E9B-9331-56FCDC5B6AB2}"/>
                </a:ext>
              </a:extLst>
            </p:cNvPr>
            <p:cNvCxnSpPr>
              <a:cxnSpLocks/>
            </p:cNvCxnSpPr>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7E44A4B-D453-46F0-A83D-AF0B33D5C59F}"/>
                </a:ext>
              </a:extLst>
            </p:cNvPr>
            <p:cNvCxnSpPr>
              <a:cxnSpLocks/>
            </p:cNvCxnSpPr>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346BEA9F-314B-440D-AE8D-21E1252EC5A0}"/>
                </a:ext>
              </a:extLst>
            </p:cNvPr>
            <p:cNvCxnSpPr>
              <a:cxnSpLocks/>
            </p:cNvCxnSpPr>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15EAFD0-4869-4612-ACDE-ABC703104E88}"/>
                </a:ext>
              </a:extLst>
            </p:cNvPr>
            <p:cNvCxnSpPr>
              <a:cxnSpLocks/>
            </p:cNvCxnSpPr>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A0F26706-7F23-4FF0-9CAF-F3C4F47C119D}"/>
                </a:ext>
              </a:extLst>
            </p:cNvPr>
            <p:cNvCxnSpPr>
              <a:cxnSpLocks/>
            </p:cNvCxnSpPr>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0195A72-345A-4E88-8D71-14DB3D1B607D}"/>
                </a:ext>
              </a:extLst>
            </p:cNvPr>
            <p:cNvCxnSpPr>
              <a:cxnSpLocks/>
            </p:cNvCxnSpPr>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0DBF51A6-A3BC-49FE-BB01-E8992811774E}"/>
                </a:ext>
              </a:extLst>
            </p:cNvPr>
            <p:cNvCxnSpPr>
              <a:cxnSpLocks/>
            </p:cNvCxnSpPr>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78DF911-744C-419B-83DC-39F270BBF41F}"/>
                </a:ext>
              </a:extLst>
            </p:cNvPr>
            <p:cNvCxnSpPr>
              <a:cxnSpLocks/>
            </p:cNvCxnSpPr>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149" name="Freeform: Shape 148">
            <a:extLst>
              <a:ext uri="{FF2B5EF4-FFF2-40B4-BE49-F238E27FC236}">
                <a16:creationId xmlns:a16="http://schemas.microsoft.com/office/drawing/2014/main" id="{216BB147-20D5-4D93-BDA5-1BC614D6A4B2}"/>
              </a:ext>
            </a:extLst>
          </p:cNvPr>
          <p:cNvSpPr/>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2" name="Title Placeholder 1">
            <a:extLst>
              <a:ext uri="{FF2B5EF4-FFF2-40B4-BE49-F238E27FC236}">
                <a16:creationId xmlns:a16="http://schemas.microsoft.com/office/drawing/2014/main" id="{41447F1F-BFA8-4A56-894B-40120132EE48}"/>
              </a:ext>
            </a:extLst>
          </p:cNvPr>
          <p:cNvSpPr>
            <a:spLocks noGrp="1"/>
          </p:cNvSpPr>
          <p:nvPr>
            <p:ph type="title"/>
          </p:nvPr>
        </p:nvSpPr>
        <p:spPr>
          <a:xfrm>
            <a:off x="457200" y="365125"/>
            <a:ext cx="10722932"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58FB99-0FA3-49F4-99A1-61919F942794}"/>
              </a:ext>
            </a:extLst>
          </p:cNvPr>
          <p:cNvSpPr>
            <a:spLocks noGrp="1"/>
          </p:cNvSpPr>
          <p:nvPr>
            <p:ph type="body" idx="1"/>
          </p:nvPr>
        </p:nvSpPr>
        <p:spPr>
          <a:xfrm>
            <a:off x="457200" y="1825625"/>
            <a:ext cx="10722932"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CDCCAE5-4EB0-4174-BD15-4943899B0A29}"/>
              </a:ext>
            </a:extLst>
          </p:cNvPr>
          <p:cNvSpPr>
            <a:spLocks noGrp="1"/>
          </p:cNvSpPr>
          <p:nvPr>
            <p:ph type="dt" sz="half" idx="2"/>
          </p:nvPr>
        </p:nvSpPr>
        <p:spPr>
          <a:xfrm>
            <a:off x="457200" y="6324600"/>
            <a:ext cx="2560220" cy="365125"/>
          </a:xfrm>
          <a:prstGeom prst="rect">
            <a:avLst/>
          </a:prstGeom>
        </p:spPr>
        <p:txBody>
          <a:bodyPr vert="horz" lIns="91440" tIns="45720" rIns="91440" bIns="45720" rtlCol="0" anchor="ctr"/>
          <a:lstStyle>
            <a:lvl1pPr algn="l">
              <a:defRPr sz="900" cap="all" spc="150" baseline="0">
                <a:solidFill>
                  <a:srgbClr val="FFFFFF"/>
                </a:solidFill>
              </a:defRPr>
            </a:lvl1pPr>
          </a:lstStyle>
          <a:p>
            <a:fld id="{193BAB95-8DA7-460B-B00A-7037C8394FB0}" type="datetime1">
              <a:rPr lang="en-US" smtClean="0"/>
              <a:pPr/>
              <a:t>4/18/2024</a:t>
            </a:fld>
            <a:endParaRPr lang="en-US" dirty="0"/>
          </a:p>
        </p:txBody>
      </p:sp>
      <p:sp>
        <p:nvSpPr>
          <p:cNvPr id="5" name="Footer Placeholder 4">
            <a:extLst>
              <a:ext uri="{FF2B5EF4-FFF2-40B4-BE49-F238E27FC236}">
                <a16:creationId xmlns:a16="http://schemas.microsoft.com/office/drawing/2014/main" id="{26A4189E-43B2-4CEE-B13E-61A1FBBBD25D}"/>
              </a:ext>
            </a:extLst>
          </p:cNvPr>
          <p:cNvSpPr>
            <a:spLocks noGrp="1"/>
          </p:cNvSpPr>
          <p:nvPr>
            <p:ph type="ftr" sz="quarter" idx="3"/>
          </p:nvPr>
        </p:nvSpPr>
        <p:spPr>
          <a:xfrm>
            <a:off x="4200861" y="6319838"/>
            <a:ext cx="3982781" cy="365125"/>
          </a:xfrm>
          <a:prstGeom prst="rect">
            <a:avLst/>
          </a:prstGeom>
        </p:spPr>
        <p:txBody>
          <a:bodyPr vert="horz" lIns="91440" tIns="45720" rIns="91440" bIns="45720" rtlCol="0" anchor="ctr"/>
          <a:lstStyle>
            <a:lvl1pPr algn="ctr">
              <a:defRPr sz="900" cap="all" spc="150" baseline="0">
                <a:solidFill>
                  <a:srgbClr val="FFFFFF"/>
                </a:solidFill>
              </a:defRPr>
            </a:lvl1pPr>
          </a:lstStyle>
          <a:p>
            <a:r>
              <a:rPr lang="en-US"/>
              <a:t>Sample Footer Text</a:t>
            </a:r>
            <a:endParaRPr lang="en-US" dirty="0">
              <a:solidFill>
                <a:srgbClr val="FFFFFF"/>
              </a:solidFill>
            </a:endParaRPr>
          </a:p>
        </p:txBody>
      </p:sp>
      <p:sp>
        <p:nvSpPr>
          <p:cNvPr id="6" name="Slide Number Placeholder 5">
            <a:extLst>
              <a:ext uri="{FF2B5EF4-FFF2-40B4-BE49-F238E27FC236}">
                <a16:creationId xmlns:a16="http://schemas.microsoft.com/office/drawing/2014/main" id="{EAA0530F-0BC8-46EF-A765-DD58B5367528}"/>
              </a:ext>
            </a:extLst>
          </p:cNvPr>
          <p:cNvSpPr>
            <a:spLocks noGrp="1"/>
          </p:cNvSpPr>
          <p:nvPr>
            <p:ph type="sldNum" sz="quarter" idx="4"/>
          </p:nvPr>
        </p:nvSpPr>
        <p:spPr>
          <a:xfrm>
            <a:off x="11190806" y="6324600"/>
            <a:ext cx="799078" cy="365125"/>
          </a:xfrm>
          <a:prstGeom prst="rect">
            <a:avLst/>
          </a:prstGeom>
        </p:spPr>
        <p:txBody>
          <a:bodyPr vert="horz" lIns="91440" tIns="45720" rIns="91440" bIns="45720" rtlCol="0" anchor="ctr"/>
          <a:lstStyle>
            <a:lvl1pPr algn="ctr">
              <a:defRPr sz="900" cap="all" spc="150" baseline="0">
                <a:solidFill>
                  <a:srgbClr val="FFFFFF"/>
                </a:solidFill>
              </a:defRPr>
            </a:lvl1pPr>
          </a:lstStyle>
          <a:p>
            <a:fld id="{11A71338-8BA2-4C79-A6C5-5A8E30081D0C}" type="slidenum">
              <a:rPr lang="en-US" smtClean="0"/>
              <a:pPr/>
              <a:t>‹#›</a:t>
            </a:fld>
            <a:endParaRPr lang="en-US" dirty="0"/>
          </a:p>
        </p:txBody>
      </p:sp>
      <p:sp>
        <p:nvSpPr>
          <p:cNvPr id="77" name="Freeform: Shape 76">
            <a:extLst>
              <a:ext uri="{FF2B5EF4-FFF2-40B4-BE49-F238E27FC236}">
                <a16:creationId xmlns:a16="http://schemas.microsoft.com/office/drawing/2014/main" id="{0A253F60-DE40-4508-A37A-61331DF1DD5D}"/>
              </a:ext>
            </a:extLst>
          </p:cNvPr>
          <p:cNvSpPr/>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Tree>
    <p:extLst>
      <p:ext uri="{BB962C8B-B14F-4D97-AF65-F5344CB8AC3E}">
        <p14:creationId xmlns:p14="http://schemas.microsoft.com/office/powerpoint/2010/main" val="2260712053"/>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90000"/>
        </a:lnSpc>
        <a:spcBef>
          <a:spcPct val="0"/>
        </a:spcBef>
        <a:buNone/>
        <a:defRPr sz="4400" kern="1200">
          <a:solidFill>
            <a:srgbClr val="FFFFFF"/>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bg1"/>
        </a:buClr>
        <a:buSzPct val="75000"/>
        <a:buFont typeface="Arial" panose="020B0604020202020204" pitchFamily="34" charset="0"/>
        <a:buChar char="•"/>
        <a:defRPr sz="2800" kern="1200">
          <a:solidFill>
            <a:srgbClr val="FFFFFF"/>
          </a:solidFill>
          <a:latin typeface="+mn-lt"/>
          <a:ea typeface="+mn-ea"/>
          <a:cs typeface="+mn-cs"/>
        </a:defRPr>
      </a:lvl1pPr>
      <a:lvl2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400" kern="1200">
          <a:solidFill>
            <a:srgbClr val="FFFFFF"/>
          </a:solidFill>
          <a:latin typeface="+mn-lt"/>
          <a:ea typeface="+mn-ea"/>
          <a:cs typeface="+mn-cs"/>
        </a:defRPr>
      </a:lvl2pPr>
      <a:lvl3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2000" kern="1200">
          <a:solidFill>
            <a:srgbClr val="FFFFFF"/>
          </a:solidFill>
          <a:latin typeface="+mn-lt"/>
          <a:ea typeface="+mn-ea"/>
          <a:cs typeface="+mn-cs"/>
        </a:defRPr>
      </a:lvl3pPr>
      <a:lvl4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4pPr>
      <a:lvl5pPr marL="228600" indent="-228600" algn="l" defTabSz="914400" rtl="0" eaLnBrk="1" latinLnBrk="0" hangingPunct="1">
        <a:lnSpc>
          <a:spcPct val="110000"/>
        </a:lnSpc>
        <a:spcBef>
          <a:spcPts val="500"/>
        </a:spcBef>
        <a:buClr>
          <a:schemeClr val="bg1"/>
        </a:buClr>
        <a:buSzPct val="75000"/>
        <a:buFont typeface="Arial" panose="020B0604020202020204" pitchFamily="34" charset="0"/>
        <a:buChar char="•"/>
        <a:defRPr sz="1800" kern="1200">
          <a:solidFill>
            <a:srgbClr val="FFFFFF"/>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E1EF4E8-5513-4BF5-BC41-04645281C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3848" cap="flat">
            <a:noFill/>
            <a:prstDash val="solid"/>
            <a:miter/>
          </a:ln>
          <a:effectLst/>
        </p:spPr>
        <p:txBody>
          <a:bodyPr rtlCol="0" anchor="ctr"/>
          <a:lstStyle/>
          <a:p>
            <a:endParaRPr lang="en-US" dirty="0">
              <a:solidFill>
                <a:schemeClr val="tx1"/>
              </a:solidFill>
            </a:endParaRPr>
          </a:p>
        </p:txBody>
      </p:sp>
      <p:pic>
        <p:nvPicPr>
          <p:cNvPr id="4" name="Video 3" descr="Overhead Projector">
            <a:extLst>
              <a:ext uri="{FF2B5EF4-FFF2-40B4-BE49-F238E27FC236}">
                <a16:creationId xmlns:a16="http://schemas.microsoft.com/office/drawing/2014/main" id="{1DDFF3F1-119E-709A-C1CE-C10087C6EF6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a:fillRect/>
          </a:stretch>
        </p:blipFill>
        <p:spPr>
          <a:xfrm>
            <a:off x="-22826" y="-4"/>
            <a:ext cx="12191980" cy="6857989"/>
          </a:xfrm>
          <a:prstGeom prst="rect">
            <a:avLst/>
          </a:prstGeom>
        </p:spPr>
      </p:pic>
      <p:sp>
        <p:nvSpPr>
          <p:cNvPr id="11" name="Flowchart: Document 10">
            <a:extLst>
              <a:ext uri="{FF2B5EF4-FFF2-40B4-BE49-F238E27FC236}">
                <a16:creationId xmlns:a16="http://schemas.microsoft.com/office/drawing/2014/main" id="{1C8FF592-DEC3-42D7-B2CD-5797E102B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38805" y="304807"/>
            <a:ext cx="6858000" cy="6248391"/>
          </a:xfrm>
          <a:prstGeom prst="flowChartDocumen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grpSp>
        <p:nvGrpSpPr>
          <p:cNvPr id="13" name="Group 12">
            <a:extLst>
              <a:ext uri="{FF2B5EF4-FFF2-40B4-BE49-F238E27FC236}">
                <a16:creationId xmlns:a16="http://schemas.microsoft.com/office/drawing/2014/main" id="{BF18E62C-A1FF-4287-B466-37167775A74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4" name="Straight Connector 13">
              <a:extLst>
                <a:ext uri="{FF2B5EF4-FFF2-40B4-BE49-F238E27FC236}">
                  <a16:creationId xmlns:a16="http://schemas.microsoft.com/office/drawing/2014/main" id="{02095BA0-2222-4D4D-842A-B14BBFA548E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5982CAE6-43E7-4567-AE8B-4E45E62681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D7BCEBF-E459-4E6E-9C65-888321E061E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03F1577-CD86-459A-87F2-B88DC8FAC7F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39FC4D55-3CFE-4598-B2DA-683B78FF3A5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BBBCEDF-601D-43A0-BF08-27B894D847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CABCC73-4EA2-41C0-9254-2FB609A2C77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40C665E-6869-4952-B39B-9AA7EA82D25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E41D2C-5FA9-4980-BA0E-F4601E1786F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C0537BF2-D21E-4EF3-9EBD-B4833EE1D89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FF5A085-4CA5-4E37-8F50-3D421162C94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EC2D4DA-2F79-4EDD-846C-CD0AF25A3BC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9CDF757-C6F7-47B3-A418-B70C72CC684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869C0BD-0768-4186-9A1C-E613366FA14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72F3F35-4957-4CCC-8AE9-FD790FB6868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A46E9E8-EE2D-491C-9F41-00883F0C065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488EFDB-7849-4738-933E-5D25B34642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B17D573-D985-4812-A673-A08068E9BD6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B0FDB3E-8398-428F-BEE4-6FC4B293C95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7FBE3BC-EAC7-49C4-85D4-81244ADABCD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81358765-97FA-42A5-B8E9-A7855A2FD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839591A-BF67-439C-BD2D-FB0CF763A0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EF2BB09-702D-4FC8-8B34-1AF746A9CE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F8A18DA-32B7-4D57-9770-CB30708DD67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86B058C-FA0C-4971-9C01-2177B7BFC0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FDDCF1B-8FE1-4FDF-BF24-63320B062E6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F56F172-46BD-425C-B91F-1E6205FA4A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9D2B59D-1DA1-4EC5-B3C8-1AD33B87CF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18730AC-66DE-42BF-89A4-424DBB42B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0E75721-52EE-BCC0-9A63-ECD408A4D40B}"/>
              </a:ext>
            </a:extLst>
          </p:cNvPr>
          <p:cNvSpPr>
            <a:spLocks noGrp="1"/>
          </p:cNvSpPr>
          <p:nvPr>
            <p:ph type="ctrTitle"/>
          </p:nvPr>
        </p:nvSpPr>
        <p:spPr>
          <a:xfrm>
            <a:off x="7086600" y="728905"/>
            <a:ext cx="4567990" cy="3184274"/>
          </a:xfrm>
        </p:spPr>
        <p:txBody>
          <a:bodyPr>
            <a:normAutofit/>
          </a:bodyPr>
          <a:lstStyle/>
          <a:p>
            <a:pPr algn="l"/>
            <a:r>
              <a:rPr lang="en-US" sz="3400" dirty="0"/>
              <a:t>Impact of Feed Rate and Electrolyte on Rene 41 Micro Drilling Using Electrochemical Micro Machining </a:t>
            </a:r>
          </a:p>
        </p:txBody>
      </p:sp>
      <p:sp>
        <p:nvSpPr>
          <p:cNvPr id="3" name="Subtitle 2">
            <a:extLst>
              <a:ext uri="{FF2B5EF4-FFF2-40B4-BE49-F238E27FC236}">
                <a16:creationId xmlns:a16="http://schemas.microsoft.com/office/drawing/2014/main" id="{EF8228E0-218E-02F7-CAA4-6A5DD529643C}"/>
              </a:ext>
            </a:extLst>
          </p:cNvPr>
          <p:cNvSpPr>
            <a:spLocks noGrp="1"/>
          </p:cNvSpPr>
          <p:nvPr>
            <p:ph type="subTitle" idx="1"/>
          </p:nvPr>
        </p:nvSpPr>
        <p:spPr>
          <a:xfrm>
            <a:off x="7086600" y="5014713"/>
            <a:ext cx="4567990" cy="552710"/>
          </a:xfrm>
        </p:spPr>
        <p:txBody>
          <a:bodyPr>
            <a:normAutofit fontScale="77500" lnSpcReduction="20000"/>
          </a:bodyPr>
          <a:lstStyle/>
          <a:p>
            <a:pPr algn="l"/>
            <a:r>
              <a:rPr lang="en-US" sz="2200" dirty="0"/>
              <a:t>Veera Venkata Sai Mahesh Prabhakar Reddi</a:t>
            </a:r>
          </a:p>
        </p:txBody>
      </p:sp>
    </p:spTree>
    <p:extLst>
      <p:ext uri="{BB962C8B-B14F-4D97-AF65-F5344CB8AC3E}">
        <p14:creationId xmlns:p14="http://schemas.microsoft.com/office/powerpoint/2010/main" val="29705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0269F24-236B-B546-47F7-17AC1E6C65A0}"/>
              </a:ext>
            </a:extLst>
          </p:cNvPr>
          <p:cNvSpPr>
            <a:spLocks noGrp="1"/>
          </p:cNvSpPr>
          <p:nvPr>
            <p:ph type="title"/>
          </p:nvPr>
        </p:nvSpPr>
        <p:spPr/>
        <p:txBody>
          <a:bodyPr>
            <a:normAutofit/>
          </a:bodyPr>
          <a:lstStyle/>
          <a:p>
            <a:r>
              <a:rPr lang="en-US" sz="2800" b="1" dirty="0"/>
              <a:t>TABLE 3.Sample Specimens drilled</a:t>
            </a:r>
          </a:p>
        </p:txBody>
      </p:sp>
      <p:graphicFrame>
        <p:nvGraphicFramePr>
          <p:cNvPr id="9" name="Content Placeholder 8">
            <a:extLst>
              <a:ext uri="{FF2B5EF4-FFF2-40B4-BE49-F238E27FC236}">
                <a16:creationId xmlns:a16="http://schemas.microsoft.com/office/drawing/2014/main" id="{95141602-321C-7BE8-30D5-127AC9B64F5A}"/>
              </a:ext>
            </a:extLst>
          </p:cNvPr>
          <p:cNvGraphicFramePr>
            <a:graphicFrameLocks noGrp="1"/>
          </p:cNvGraphicFramePr>
          <p:nvPr>
            <p:ph idx="1"/>
            <p:extLst>
              <p:ext uri="{D42A27DB-BD31-4B8C-83A1-F6EECF244321}">
                <p14:modId xmlns:p14="http://schemas.microsoft.com/office/powerpoint/2010/main" val="3963310457"/>
              </p:ext>
            </p:extLst>
          </p:nvPr>
        </p:nvGraphicFramePr>
        <p:xfrm>
          <a:off x="457200" y="1825624"/>
          <a:ext cx="10723562" cy="2035176"/>
        </p:xfrm>
        <a:graphic>
          <a:graphicData uri="http://schemas.openxmlformats.org/drawingml/2006/table">
            <a:tbl>
              <a:tblPr firstRow="1" bandRow="1">
                <a:tableStyleId>{E8034E78-7F5D-4C2E-B375-FC64B27BC917}</a:tableStyleId>
              </a:tblPr>
              <a:tblGrid>
                <a:gridCol w="5361781">
                  <a:extLst>
                    <a:ext uri="{9D8B030D-6E8A-4147-A177-3AD203B41FA5}">
                      <a16:colId xmlns:a16="http://schemas.microsoft.com/office/drawing/2014/main" val="3827040881"/>
                    </a:ext>
                  </a:extLst>
                </a:gridCol>
                <a:gridCol w="5361781">
                  <a:extLst>
                    <a:ext uri="{9D8B030D-6E8A-4147-A177-3AD203B41FA5}">
                      <a16:colId xmlns:a16="http://schemas.microsoft.com/office/drawing/2014/main" val="260235197"/>
                    </a:ext>
                  </a:extLst>
                </a:gridCol>
              </a:tblGrid>
              <a:tr h="678392">
                <a:tc>
                  <a:txBody>
                    <a:bodyPr/>
                    <a:lstStyle/>
                    <a:p>
                      <a:r>
                        <a:rPr lang="en-US" dirty="0"/>
                        <a:t>Electrolyte Used</a:t>
                      </a:r>
                    </a:p>
                  </a:txBody>
                  <a:tcPr/>
                </a:tc>
                <a:tc>
                  <a:txBody>
                    <a:bodyPr/>
                    <a:lstStyle/>
                    <a:p>
                      <a:r>
                        <a:rPr lang="en-US" dirty="0"/>
                        <a:t>Sample Work-Piece</a:t>
                      </a:r>
                    </a:p>
                  </a:txBody>
                  <a:tcPr/>
                </a:tc>
                <a:extLst>
                  <a:ext uri="{0D108BD9-81ED-4DB2-BD59-A6C34878D82A}">
                    <a16:rowId xmlns:a16="http://schemas.microsoft.com/office/drawing/2014/main" val="2258707051"/>
                  </a:ext>
                </a:extLst>
              </a:tr>
              <a:tr h="678392">
                <a:tc>
                  <a:txBody>
                    <a:bodyPr/>
                    <a:lstStyle/>
                    <a:p>
                      <a:r>
                        <a:rPr lang="en-US" dirty="0" err="1">
                          <a:solidFill>
                            <a:schemeClr val="tx1"/>
                          </a:solidFill>
                        </a:rPr>
                        <a:t>NaBr</a:t>
                      </a:r>
                      <a:endParaRPr lang="en-US" dirty="0">
                        <a:solidFill>
                          <a:schemeClr val="tx1"/>
                        </a:solidFill>
                      </a:endParaRPr>
                    </a:p>
                  </a:txBody>
                  <a:tcPr/>
                </a:tc>
                <a:tc>
                  <a:txBody>
                    <a:bodyPr/>
                    <a:lstStyle/>
                    <a:p>
                      <a:endParaRPr lang="en-US" dirty="0"/>
                    </a:p>
                  </a:txBody>
                  <a:tcPr/>
                </a:tc>
                <a:extLst>
                  <a:ext uri="{0D108BD9-81ED-4DB2-BD59-A6C34878D82A}">
                    <a16:rowId xmlns:a16="http://schemas.microsoft.com/office/drawing/2014/main" val="2537218772"/>
                  </a:ext>
                </a:extLst>
              </a:tr>
              <a:tr h="678392">
                <a:tc>
                  <a:txBody>
                    <a:bodyPr/>
                    <a:lstStyle/>
                    <a:p>
                      <a:r>
                        <a:rPr lang="en-US" dirty="0">
                          <a:solidFill>
                            <a:schemeClr val="tx1"/>
                          </a:solidFill>
                        </a:rPr>
                        <a:t>NaNo3</a:t>
                      </a:r>
                    </a:p>
                  </a:txBody>
                  <a:tcPr/>
                </a:tc>
                <a:tc>
                  <a:txBody>
                    <a:bodyPr/>
                    <a:lstStyle/>
                    <a:p>
                      <a:endParaRPr lang="en-US" dirty="0"/>
                    </a:p>
                  </a:txBody>
                  <a:tcPr/>
                </a:tc>
                <a:extLst>
                  <a:ext uri="{0D108BD9-81ED-4DB2-BD59-A6C34878D82A}">
                    <a16:rowId xmlns:a16="http://schemas.microsoft.com/office/drawing/2014/main" val="3980035202"/>
                  </a:ext>
                </a:extLst>
              </a:tr>
            </a:tbl>
          </a:graphicData>
        </a:graphic>
      </p:graphicFrame>
      <p:pic>
        <p:nvPicPr>
          <p:cNvPr id="11" name="Picture 10" descr="A close up of a number&#10;&#10;Description automatically generated">
            <a:extLst>
              <a:ext uri="{FF2B5EF4-FFF2-40B4-BE49-F238E27FC236}">
                <a16:creationId xmlns:a16="http://schemas.microsoft.com/office/drawing/2014/main" id="{27D88A67-A2F5-A4BA-9332-12309E48F5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9953" y="2587920"/>
            <a:ext cx="2192113" cy="510584"/>
          </a:xfrm>
          <a:prstGeom prst="rect">
            <a:avLst/>
          </a:prstGeom>
        </p:spPr>
      </p:pic>
      <p:pic>
        <p:nvPicPr>
          <p:cNvPr id="13" name="Picture 12" descr="A group of white balls&#10;&#10;Description automatically generated">
            <a:extLst>
              <a:ext uri="{FF2B5EF4-FFF2-40B4-BE49-F238E27FC236}">
                <a16:creationId xmlns:a16="http://schemas.microsoft.com/office/drawing/2014/main" id="{ECD04862-8A1F-86B3-FF99-F10559496A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9684" y="3191107"/>
            <a:ext cx="1272650" cy="586791"/>
          </a:xfrm>
          <a:prstGeom prst="rect">
            <a:avLst/>
          </a:prstGeom>
        </p:spPr>
      </p:pic>
      <p:sp>
        <p:nvSpPr>
          <p:cNvPr id="19" name="TextBox 18">
            <a:extLst>
              <a:ext uri="{FF2B5EF4-FFF2-40B4-BE49-F238E27FC236}">
                <a16:creationId xmlns:a16="http://schemas.microsoft.com/office/drawing/2014/main" id="{0984CF21-A983-C1EE-6258-94D5A0DBF05D}"/>
              </a:ext>
            </a:extLst>
          </p:cNvPr>
          <p:cNvSpPr txBox="1"/>
          <p:nvPr/>
        </p:nvSpPr>
        <p:spPr>
          <a:xfrm>
            <a:off x="3268133" y="4500033"/>
            <a:ext cx="914400" cy="914400"/>
          </a:xfrm>
          <a:prstGeom prst="rect">
            <a:avLst/>
          </a:prstGeom>
          <a:noFill/>
        </p:spPr>
        <p:txBody>
          <a:bodyPr wrap="square" rtlCol="0">
            <a:spAutoFit/>
          </a:bodyPr>
          <a:lstStyle/>
          <a:p>
            <a:endParaRPr lang="en-US" dirty="0"/>
          </a:p>
        </p:txBody>
      </p:sp>
      <p:sp>
        <p:nvSpPr>
          <p:cNvPr id="26" name="Rectangle 10">
            <a:extLst>
              <a:ext uri="{FF2B5EF4-FFF2-40B4-BE49-F238E27FC236}">
                <a16:creationId xmlns:a16="http://schemas.microsoft.com/office/drawing/2014/main" id="{EA397EA9-F6CB-7E2A-65C2-3F76D5975D11}"/>
              </a:ext>
            </a:extLst>
          </p:cNvPr>
          <p:cNvSpPr>
            <a:spLocks noChangeArrowheads="1"/>
          </p:cNvSpPr>
          <p:nvPr/>
        </p:nvSpPr>
        <p:spPr bwMode="auto">
          <a:xfrm>
            <a:off x="330576" y="4201404"/>
            <a:ext cx="10976179"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The micro drilled sample workpieces were subjected to detailed analysis to assess their rate of material removal and surface finish. The examination of surface finish was carried out utilizing the advanced interferometer </a:t>
            </a:r>
            <a:r>
              <a:rPr kumimoji="0" lang="en-US" altLang="en-US" sz="1800" b="0" i="0" u="none" strike="noStrike" cap="none" normalizeH="0" baseline="0" dirty="0" err="1">
                <a:ln>
                  <a:noFill/>
                </a:ln>
                <a:solidFill>
                  <a:schemeClr val="bg1"/>
                </a:solidFill>
                <a:effectLst/>
                <a:latin typeface="Arial" panose="020B0604020202020204" pitchFamily="34" charset="0"/>
              </a:rPr>
              <a:t>Talysurf</a:t>
            </a:r>
            <a:r>
              <a:rPr kumimoji="0" lang="en-US" altLang="en-US" sz="1800" b="0" i="0" u="none" strike="noStrike" cap="none" normalizeH="0" baseline="0" dirty="0">
                <a:ln>
                  <a:noFill/>
                </a:ln>
                <a:solidFill>
                  <a:schemeClr val="bg1"/>
                </a:solidFill>
                <a:effectLst/>
                <a:latin typeface="Arial" panose="020B0604020202020204" pitchFamily="34" charset="0"/>
              </a:rPr>
              <a:t> CCI light, as seen in Figure 2. The surface qualities were precisely characterized by means of rigorous measurement made possible by the use of </a:t>
            </a:r>
            <a:r>
              <a:rPr kumimoji="0" lang="en-US" altLang="en-US" sz="1800" b="0" i="0" u="none" strike="noStrike" cap="none" normalizeH="0" baseline="0" dirty="0" err="1">
                <a:ln>
                  <a:noFill/>
                </a:ln>
                <a:solidFill>
                  <a:schemeClr val="bg1"/>
                </a:solidFill>
                <a:effectLst/>
                <a:latin typeface="Arial" panose="020B0604020202020204" pitchFamily="34" charset="0"/>
              </a:rPr>
              <a:t>miran</a:t>
            </a:r>
            <a:r>
              <a:rPr kumimoji="0" lang="en-US" altLang="en-US" sz="1800" b="0" i="0" u="none" strike="noStrike" cap="none" normalizeH="0" baseline="0" dirty="0">
                <a:ln>
                  <a:noFill/>
                </a:ln>
                <a:solidFill>
                  <a:schemeClr val="bg1"/>
                </a:solidFill>
                <a:effectLst/>
                <a:latin typeface="Arial" panose="020B0604020202020204" pitchFamily="34" charset="0"/>
              </a:rPr>
              <a:t> objectives with a 20X magnification.</a:t>
            </a:r>
          </a:p>
        </p:txBody>
      </p:sp>
    </p:spTree>
    <p:extLst>
      <p:ext uri="{BB962C8B-B14F-4D97-AF65-F5344CB8AC3E}">
        <p14:creationId xmlns:p14="http://schemas.microsoft.com/office/powerpoint/2010/main" val="2921289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a:extLst>
              <a:ext uri="{FF2B5EF4-FFF2-40B4-BE49-F238E27FC236}">
                <a16:creationId xmlns:a16="http://schemas.microsoft.com/office/drawing/2014/main" id="{21B645D3-580E-4657-9154-484648880E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ight Triangle 11">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22269" y="-284218"/>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27870DA4-44E8-43FB-940A-4AF976695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78446" y="4912946"/>
            <a:ext cx="2010507" cy="1945055"/>
          </a:xfrm>
          <a:custGeom>
            <a:avLst/>
            <a:gdLst>
              <a:gd name="connsiteX0" fmla="*/ 2010507 w 2010507"/>
              <a:gd name="connsiteY0" fmla="*/ 0 h 1945055"/>
              <a:gd name="connsiteX1" fmla="*/ 2010507 w 2010507"/>
              <a:gd name="connsiteY1" fmla="*/ 834250 h 1945055"/>
              <a:gd name="connsiteX2" fmla="*/ 1918431 w 2010507"/>
              <a:gd name="connsiteY2" fmla="*/ 857925 h 1945055"/>
              <a:gd name="connsiteX3" fmla="*/ 846136 w 2010507"/>
              <a:gd name="connsiteY3" fmla="*/ 1930220 h 1945055"/>
              <a:gd name="connsiteX4" fmla="*/ 842322 w 2010507"/>
              <a:gd name="connsiteY4" fmla="*/ 1945055 h 1945055"/>
              <a:gd name="connsiteX5" fmla="*/ 0 w 2010507"/>
              <a:gd name="connsiteY5" fmla="*/ 1945055 h 1945055"/>
              <a:gd name="connsiteX6" fmla="*/ 3608 w 2010507"/>
              <a:gd name="connsiteY6" fmla="*/ 1921417 h 1945055"/>
              <a:gd name="connsiteX7" fmla="*/ 1909628 w 2010507"/>
              <a:gd name="connsiteY7" fmla="*/ 15396 h 194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07" h="1945055">
                <a:moveTo>
                  <a:pt x="2010507" y="0"/>
                </a:moveTo>
                <a:lnTo>
                  <a:pt x="2010507" y="834250"/>
                </a:lnTo>
                <a:lnTo>
                  <a:pt x="1918431" y="857925"/>
                </a:lnTo>
                <a:cubicBezTo>
                  <a:pt x="1407892" y="1016719"/>
                  <a:pt x="1004930" y="1419681"/>
                  <a:pt x="846136" y="1930220"/>
                </a:cubicBezTo>
                <a:lnTo>
                  <a:pt x="842322" y="1945055"/>
                </a:lnTo>
                <a:lnTo>
                  <a:pt x="0" y="1945055"/>
                </a:lnTo>
                <a:lnTo>
                  <a:pt x="3608" y="1921417"/>
                </a:lnTo>
                <a:cubicBezTo>
                  <a:pt x="199379" y="964705"/>
                  <a:pt x="952916" y="211168"/>
                  <a:pt x="1909628" y="15396"/>
                </a:cubicBez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6" name="Group 15">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7" name="Straight Connector 16">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87FCE653-516D-5742-27B7-37E3FFB2913A}"/>
              </a:ext>
            </a:extLst>
          </p:cNvPr>
          <p:cNvSpPr>
            <a:spLocks noGrp="1"/>
          </p:cNvSpPr>
          <p:nvPr>
            <p:ph type="title"/>
          </p:nvPr>
        </p:nvSpPr>
        <p:spPr>
          <a:xfrm>
            <a:off x="457201" y="728906"/>
            <a:ext cx="4712534" cy="5516051"/>
          </a:xfrm>
        </p:spPr>
        <p:txBody>
          <a:bodyPr anchor="t">
            <a:normAutofit/>
          </a:bodyPr>
          <a:lstStyle/>
          <a:p>
            <a:r>
              <a:rPr lang="en-US" b="1" dirty="0">
                <a:solidFill>
                  <a:schemeClr val="tx2"/>
                </a:solidFill>
              </a:rPr>
              <a:t>Results and Discussion</a:t>
            </a:r>
          </a:p>
        </p:txBody>
      </p:sp>
      <p:sp>
        <p:nvSpPr>
          <p:cNvPr id="3" name="Content Placeholder 2">
            <a:extLst>
              <a:ext uri="{FF2B5EF4-FFF2-40B4-BE49-F238E27FC236}">
                <a16:creationId xmlns:a16="http://schemas.microsoft.com/office/drawing/2014/main" id="{61A0F163-729F-D803-CB70-B074F83597D1}"/>
              </a:ext>
            </a:extLst>
          </p:cNvPr>
          <p:cNvSpPr>
            <a:spLocks noGrp="1"/>
          </p:cNvSpPr>
          <p:nvPr>
            <p:ph idx="1"/>
          </p:nvPr>
        </p:nvSpPr>
        <p:spPr>
          <a:xfrm>
            <a:off x="5388459" y="728906"/>
            <a:ext cx="5813687" cy="5545420"/>
          </a:xfrm>
        </p:spPr>
        <p:txBody>
          <a:bodyPr anchor="ctr">
            <a:normAutofit/>
          </a:bodyPr>
          <a:lstStyle/>
          <a:p>
            <a:pPr>
              <a:lnSpc>
                <a:spcPct val="100000"/>
              </a:lnSpc>
            </a:pPr>
            <a:r>
              <a:rPr lang="en-US" sz="1800">
                <a:solidFill>
                  <a:schemeClr val="tx2"/>
                </a:solidFill>
              </a:rPr>
              <a:t>Equations 1 and 2 were employed for calculating material removal rates, with specimen weights measured before and after machining using an electronic micro weighing scale. Figure 3 illustrates that sodium bromide (NaBr), with its non-passivating nature, yields a higher material removal rate compared to sodium nitrate (NaNO3), attributed to the absence of surface layer formation, thus simplifying and expediting material removal. Moreover, increasing feed rates are associated with higher material removal rates, particularly pronounced with NaBr, albeit reaching a plateau at higher feed rates. Surface finish assessment was conducted using a non-contact surface roughness instrument, with results presented in Table 4. Three-dimensional representations of micro-drilled surfaces machined at a feed rate of 0.6 mm/min using NaNO3 and NaBr electrolytes are depicted in Figures 4(a) and (b), respectively.</a:t>
            </a:r>
          </a:p>
        </p:txBody>
      </p:sp>
      <p:pic>
        <p:nvPicPr>
          <p:cNvPr id="5" name="Picture 4" descr="A graph of weight loss&#10;&#10;Description automatically generated">
            <a:extLst>
              <a:ext uri="{FF2B5EF4-FFF2-40B4-BE49-F238E27FC236}">
                <a16:creationId xmlns:a16="http://schemas.microsoft.com/office/drawing/2014/main" id="{72551EE3-6A24-9F4E-0C89-5BE3D8480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994" y="2634110"/>
            <a:ext cx="4625741" cy="2604723"/>
          </a:xfrm>
          <a:prstGeom prst="rect">
            <a:avLst/>
          </a:prstGeom>
        </p:spPr>
      </p:pic>
      <p:sp>
        <p:nvSpPr>
          <p:cNvPr id="6" name="TextBox 5">
            <a:extLst>
              <a:ext uri="{FF2B5EF4-FFF2-40B4-BE49-F238E27FC236}">
                <a16:creationId xmlns:a16="http://schemas.microsoft.com/office/drawing/2014/main" id="{38DB57B1-DDBE-26D1-4610-02EDD9CA569D}"/>
              </a:ext>
            </a:extLst>
          </p:cNvPr>
          <p:cNvSpPr txBox="1"/>
          <p:nvPr/>
        </p:nvSpPr>
        <p:spPr>
          <a:xfrm>
            <a:off x="886638" y="5349982"/>
            <a:ext cx="5323409" cy="307777"/>
          </a:xfrm>
          <a:prstGeom prst="rect">
            <a:avLst/>
          </a:prstGeom>
          <a:noFill/>
        </p:spPr>
        <p:txBody>
          <a:bodyPr wrap="square" rtlCol="0">
            <a:spAutoFit/>
          </a:bodyPr>
          <a:lstStyle/>
          <a:p>
            <a:r>
              <a:rPr lang="en-US" sz="1400" dirty="0"/>
              <a:t>FIG 3. Effect of Electrolyte and feed rate on MRR</a:t>
            </a:r>
          </a:p>
        </p:txBody>
      </p:sp>
    </p:spTree>
    <p:extLst>
      <p:ext uri="{BB962C8B-B14F-4D97-AF65-F5344CB8AC3E}">
        <p14:creationId xmlns:p14="http://schemas.microsoft.com/office/powerpoint/2010/main" val="4544949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A4798C7F-C8CA-4799-BF37-3AB4642CDB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29" name="Group 28">
            <a:extLst>
              <a:ext uri="{FF2B5EF4-FFF2-40B4-BE49-F238E27FC236}">
                <a16:creationId xmlns:a16="http://schemas.microsoft.com/office/drawing/2014/main" id="{87F0794B-55D3-4D2D-BDE7-4688ED321E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30" name="Straight Connector 29">
              <a:extLst>
                <a:ext uri="{FF2B5EF4-FFF2-40B4-BE49-F238E27FC236}">
                  <a16:creationId xmlns:a16="http://schemas.microsoft.com/office/drawing/2014/main" id="{BE4C795B-1813-4CC6-B03F-8DD130BEAA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E0F4C04D-5CD8-446B-BE3D-257172E6E4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DDC802E-606F-4F39-84B6-90DF0FE5446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C5B0C75-0136-4A39-9AB6-0F02C452781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C5ED2B52-3D40-46DE-8B54-99A4071578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8BCEC75-1B6B-45B2-8041-8D933FCF6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A2FC789-056A-43CC-807E-4262CDC3E0F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48C32FD3-76B0-40E7-89F2-E9C523210AF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82E9447-8362-426C-840A-B6F2231F7BC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F141DC8-83CE-4C21-A5BA-E2FFF3D866E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12A697C-ECBC-40A9-AC69-BF96A34B91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2E988AF-5EFB-43D3-B93F-6E4F41A2C90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B312C1B-AAE2-4A6D-ACC7-ABAA75D4285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57B96146-61DA-44D6-A9DF-6DB41FCF2D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B33F93D-4439-46EE-97C4-9CECAAFDCF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5914B275-A3D7-4BA4-B8CB-E7657100F3A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D26EF3B-FBE7-4D57-8E01-553F50734A6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CC1E671-BA54-4B31-9A2E-8F50BC57A2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A836A704-3624-4ABF-9A67-0F52C2F3EF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5FDC385D-BA34-481F-A991-A776E0B1930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1EF033A-D8FB-416B-AE51-4E098A27D6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7C17B48-F458-4E9B-9331-56FCDC5B6AB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07E44A4B-D453-46F0-A83D-AF0B33D5C5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346BEA9F-314B-440D-AE8D-21E1252EC5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F15EAFD0-4869-4612-ACDE-ABC703104E8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A0F26706-7F23-4FF0-9CAF-F3C4F47C119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0195A72-345A-4E88-8D71-14DB3D1B60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0DBF51A6-A3BC-49FE-BB01-E8992811774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78DF911-744C-419B-83DC-39F270BBF4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60" name="Freeform: Shape 59">
            <a:extLst>
              <a:ext uri="{FF2B5EF4-FFF2-40B4-BE49-F238E27FC236}">
                <a16:creationId xmlns:a16="http://schemas.microsoft.com/office/drawing/2014/main" id="{216BB147-20D5-4D93-BDA5-1BC614D6A4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5">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62" name="Freeform: Shape 61">
            <a:extLst>
              <a:ext uri="{FF2B5EF4-FFF2-40B4-BE49-F238E27FC236}">
                <a16:creationId xmlns:a16="http://schemas.microsoft.com/office/drawing/2014/main" id="{0A253F60-DE40-4508-A37A-61331DF1D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9728" y="0"/>
            <a:ext cx="4209224" cy="1650549"/>
          </a:xfrm>
          <a:custGeom>
            <a:avLst/>
            <a:gdLst>
              <a:gd name="connsiteX0" fmla="*/ 0 w 4209224"/>
              <a:gd name="connsiteY0" fmla="*/ 0 h 1650549"/>
              <a:gd name="connsiteX1" fmla="*/ 846445 w 4209224"/>
              <a:gd name="connsiteY1" fmla="*/ 0 h 1650549"/>
              <a:gd name="connsiteX2" fmla="*/ 912542 w 4209224"/>
              <a:gd name="connsiteY2" fmla="*/ 108799 h 1650549"/>
              <a:gd name="connsiteX3" fmla="*/ 2362195 w 4209224"/>
              <a:gd name="connsiteY3" fmla="*/ 879573 h 1650549"/>
              <a:gd name="connsiteX4" fmla="*/ 3811848 w 4209224"/>
              <a:gd name="connsiteY4" fmla="*/ 108799 h 1650549"/>
              <a:gd name="connsiteX5" fmla="*/ 3877945 w 4209224"/>
              <a:gd name="connsiteY5" fmla="*/ 0 h 1650549"/>
              <a:gd name="connsiteX6" fmla="*/ 4209224 w 4209224"/>
              <a:gd name="connsiteY6" fmla="*/ 0 h 1650549"/>
              <a:gd name="connsiteX7" fmla="*/ 4209224 w 4209224"/>
              <a:gd name="connsiteY7" fmla="*/ 840421 h 1650549"/>
              <a:gd name="connsiteX8" fmla="*/ 4143538 w 4209224"/>
              <a:gd name="connsiteY8" fmla="*/ 912693 h 1650549"/>
              <a:gd name="connsiteX9" fmla="*/ 2362196 w 4209224"/>
              <a:gd name="connsiteY9" fmla="*/ 1650549 h 1650549"/>
              <a:gd name="connsiteX10" fmla="*/ 40969 w 4209224"/>
              <a:gd name="connsiteY10" fmla="*/ 111937 h 16505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209224" h="1650549">
                <a:moveTo>
                  <a:pt x="0" y="0"/>
                </a:moveTo>
                <a:lnTo>
                  <a:pt x="846445" y="0"/>
                </a:lnTo>
                <a:lnTo>
                  <a:pt x="912542" y="108799"/>
                </a:lnTo>
                <a:cubicBezTo>
                  <a:pt x="1226710" y="573829"/>
                  <a:pt x="1758748" y="879573"/>
                  <a:pt x="2362195" y="879573"/>
                </a:cubicBezTo>
                <a:cubicBezTo>
                  <a:pt x="2965642" y="879573"/>
                  <a:pt x="3497680" y="573829"/>
                  <a:pt x="3811848" y="108799"/>
                </a:cubicBezTo>
                <a:lnTo>
                  <a:pt x="3877945" y="0"/>
                </a:lnTo>
                <a:lnTo>
                  <a:pt x="4209224" y="0"/>
                </a:lnTo>
                <a:lnTo>
                  <a:pt x="4209224" y="840421"/>
                </a:lnTo>
                <a:lnTo>
                  <a:pt x="4143538" y="912693"/>
                </a:lnTo>
                <a:cubicBezTo>
                  <a:pt x="3687653" y="1368578"/>
                  <a:pt x="3057854" y="1650549"/>
                  <a:pt x="2362196" y="1650549"/>
                </a:cubicBezTo>
                <a:cubicBezTo>
                  <a:pt x="1318710" y="1650549"/>
                  <a:pt x="423404" y="1016115"/>
                  <a:pt x="40969" y="111937"/>
                </a:cubicBezTo>
                <a:close/>
              </a:path>
            </a:pathLst>
          </a:custGeom>
          <a:solidFill>
            <a:schemeClr val="accent5">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solidFill>
                <a:schemeClr val="tx1"/>
              </a:solidFill>
            </a:endParaRPr>
          </a:p>
        </p:txBody>
      </p:sp>
      <p:sp>
        <p:nvSpPr>
          <p:cNvPr id="64" name="Rectangle 63">
            <a:extLst>
              <a:ext uri="{FF2B5EF4-FFF2-40B4-BE49-F238E27FC236}">
                <a16:creationId xmlns:a16="http://schemas.microsoft.com/office/drawing/2014/main" id="{63F76E1C-FC69-44F6-935D-9FD6397B50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7162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grpSp>
        <p:nvGrpSpPr>
          <p:cNvPr id="66" name="Group 65">
            <a:extLst>
              <a:ext uri="{FF2B5EF4-FFF2-40B4-BE49-F238E27FC236}">
                <a16:creationId xmlns:a16="http://schemas.microsoft.com/office/drawing/2014/main" id="{AB3C4E00-6B18-4CF8-9DC2-0216229675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67" name="Straight Connector 66">
              <a:extLst>
                <a:ext uri="{FF2B5EF4-FFF2-40B4-BE49-F238E27FC236}">
                  <a16:creationId xmlns:a16="http://schemas.microsoft.com/office/drawing/2014/main" id="{77E7ABFD-4E2F-460B-8571-E350D0FC781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3C184D3-4C2A-44EE-A262-2E3C6842AE0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6C4B643-3D84-4CB1-BEEE-CB9B1D3537B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FB398A65-DA43-4776-BDAA-279642F56B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69646011-DF03-4FDE-B8BB-0AE0F89F34E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540D352-E7ED-47DC-BE8E-C9FEF77A5D1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6DB5D5B-5AE4-4DAB-8141-FCDB662317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8EEF6B7-AD60-428F-B6B8-2238AA57D9E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CF98CDB8-6AD1-4729-8490-32C346B656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EB8E25F4-254A-4197-9ADB-F0C5ADBE4C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06A3F39-2E01-4422-9A9B-45B4EF2F972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89EE711-BFF1-4294-9012-82022ED731D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586C175-76D7-4C6F-807C-C70ED98478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95DB0DA-F298-46F5-859B-F63BFF39C62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BB802C45-F77C-47E5-92CF-B8E7CC17571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924382CF-AB3E-45B3-B1DE-A048D6B45B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C7406E1-9B70-4704-ADE3-164CA49C157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74B1505-38F1-43E4-A215-624F3C286C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10358C0-5CC8-4841-B5E4-E72FC83FBA0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6938537-63B0-45D6-8D4B-12C7CBB410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8015E06D-5EA4-41D7-81ED-46FC62E301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DBC5760A-F5E0-4888-9EE8-99457C481DB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EB505B7F-5D39-4E4A-8824-3B1A015647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B7C9669-FA4D-4891-BD61-BA8A3D6398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252FB45-210F-4354-9D8E-005E2578BE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E3F9A75-1D01-443A-813C-F9CE58F5615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A3E4BAE-6E09-4139-9A77-C0BCAB270AE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5A77689-BF30-4CAF-8EE7-92A3A1E87B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097EE4C-0335-4AA3-BF62-E15062FFCD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97" name="Freeform: Shape 96">
            <a:extLst>
              <a:ext uri="{FF2B5EF4-FFF2-40B4-BE49-F238E27FC236}">
                <a16:creationId xmlns:a16="http://schemas.microsoft.com/office/drawing/2014/main" id="{62FC2A78-9BA8-46A3-B2FC-D2536540C1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14" y="5014716"/>
            <a:ext cx="2800124" cy="1843284"/>
          </a:xfrm>
          <a:custGeom>
            <a:avLst/>
            <a:gdLst>
              <a:gd name="connsiteX0" fmla="*/ 375358 w 2800124"/>
              <a:gd name="connsiteY0" fmla="*/ 0 h 1843284"/>
              <a:gd name="connsiteX1" fmla="*/ 2781298 w 2800124"/>
              <a:gd name="connsiteY1" fmla="*/ 1770066 h 1843284"/>
              <a:gd name="connsiteX2" fmla="*/ 2800124 w 2800124"/>
              <a:gd name="connsiteY2" fmla="*/ 1843284 h 1843284"/>
              <a:gd name="connsiteX3" fmla="*/ 1987869 w 2800124"/>
              <a:gd name="connsiteY3" fmla="*/ 1843284 h 1843284"/>
              <a:gd name="connsiteX4" fmla="*/ 1986195 w 2800124"/>
              <a:gd name="connsiteY4" fmla="*/ 1838711 h 1843284"/>
              <a:gd name="connsiteX5" fmla="*/ 375357 w 2800124"/>
              <a:gd name="connsiteY5" fmla="*/ 770976 h 1843284"/>
              <a:gd name="connsiteX6" fmla="*/ 23030 w 2800124"/>
              <a:gd name="connsiteY6" fmla="*/ 806494 h 1843284"/>
              <a:gd name="connsiteX7" fmla="*/ 0 w 2800124"/>
              <a:gd name="connsiteY7" fmla="*/ 812415 h 1843284"/>
              <a:gd name="connsiteX8" fmla="*/ 0 w 2800124"/>
              <a:gd name="connsiteY8" fmla="*/ 30983 h 1843284"/>
              <a:gd name="connsiteX9" fmla="*/ 117785 w 2800124"/>
              <a:gd name="connsiteY9" fmla="*/ 13007 h 1843284"/>
              <a:gd name="connsiteX10" fmla="*/ 375358 w 2800124"/>
              <a:gd name="connsiteY10" fmla="*/ 0 h 1843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00124" h="1843284">
                <a:moveTo>
                  <a:pt x="375358" y="0"/>
                </a:moveTo>
                <a:cubicBezTo>
                  <a:pt x="1505802" y="0"/>
                  <a:pt x="2462339" y="744579"/>
                  <a:pt x="2781298" y="1770066"/>
                </a:cubicBezTo>
                <a:lnTo>
                  <a:pt x="2800124" y="1843284"/>
                </a:lnTo>
                <a:lnTo>
                  <a:pt x="1987869" y="1843284"/>
                </a:lnTo>
                <a:lnTo>
                  <a:pt x="1986195" y="1838711"/>
                </a:lnTo>
                <a:cubicBezTo>
                  <a:pt x="1720801" y="1211248"/>
                  <a:pt x="1099494" y="770976"/>
                  <a:pt x="375357" y="770976"/>
                </a:cubicBezTo>
                <a:cubicBezTo>
                  <a:pt x="254668" y="770976"/>
                  <a:pt x="136835" y="783206"/>
                  <a:pt x="23030" y="806494"/>
                </a:cubicBezTo>
                <a:lnTo>
                  <a:pt x="0" y="812415"/>
                </a:lnTo>
                <a:lnTo>
                  <a:pt x="0" y="30983"/>
                </a:lnTo>
                <a:lnTo>
                  <a:pt x="117785" y="13007"/>
                </a:lnTo>
                <a:cubicBezTo>
                  <a:pt x="202473" y="4406"/>
                  <a:pt x="288401" y="0"/>
                  <a:pt x="375358" y="0"/>
                </a:cubicBezTo>
                <a:close/>
              </a:path>
            </a:pathLst>
          </a:cu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99" name="Group 98">
            <a:extLst>
              <a:ext uri="{FF2B5EF4-FFF2-40B4-BE49-F238E27FC236}">
                <a16:creationId xmlns:a16="http://schemas.microsoft.com/office/drawing/2014/main" id="{12F6BB95-E3D7-4E0D-B657-19A7A700D5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100" name="Straight Connector 99">
              <a:extLst>
                <a:ext uri="{FF2B5EF4-FFF2-40B4-BE49-F238E27FC236}">
                  <a16:creationId xmlns:a16="http://schemas.microsoft.com/office/drawing/2014/main" id="{4BB59D20-8878-4BE1-A373-5A06B03A07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C95D79-E360-4A9D-9734-36CBC93E709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A35E6A9-BB47-4AF0-9704-34A3E33326D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E9E767C-C7A3-4C9E-BB5A-A6C7A55CB7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14E9D6E-9E89-4243-9ABF-D53E899DE73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B763B0DB-5EDC-4940-914A-B1AEB112E7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72A229E1-C295-4D87-8D5A-8D23A49E732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B191967F-41E6-4FB0-8EDD-887461FDE2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8488BC40-49ED-4A65-BFDD-42C2380ACE3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B9873C2-1A36-4C3B-A846-B2DE9329E7A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F554750-AAD3-49D1-94C7-97D45697E0B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1D14B09A-44BF-46D9-94A1-76D33A39127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ADE71B3-A935-4125-A959-9B82465AED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909AC835-5101-4FBA-9BDB-1E4D1DF7EB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6DFCDBC-985F-4743-833F-BD55DDC36C2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116F6F7-AD3C-43D6-B98D-44897F0EB9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90822A4-6A86-4617-A472-CE7F9A0BB7C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9CD6272-DC88-46BD-BAF4-0CA0DD4DBAA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33F1AD65-F542-413F-9CBD-C2533F7172E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9E5DB73A-E5E6-4F3C-AA74-78F7C52828C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DBC080D5-DE50-4633-A72B-29C94D6237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615F852F-3D9E-4F8E-B38C-3A3FE5A0099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47B63D4-9AD6-4481-B5C7-03A9A1B8A7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6B7CEAE6-B9C0-42D7-8770-69D8A3D06B2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35E117AB-9AD5-4F2A-8CE9-55DD704E7C2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AA9F1B50-E102-4170-B38D-DC239666475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18834EA0-11D6-48D2-9885-36869DDFBA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59B5C28-9F05-4598-B55E-100BAA9823D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BD7EE85-29AF-444F-B17B-299BBAFC027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20000"/>
                </a:schemeClr>
              </a:solidFill>
              <a:prstDash val="sysDot"/>
            </a:ln>
          </p:spPr>
          <p:style>
            <a:lnRef idx="1">
              <a:schemeClr val="accent1"/>
            </a:lnRef>
            <a:fillRef idx="0">
              <a:schemeClr val="accent1"/>
            </a:fillRef>
            <a:effectRef idx="0">
              <a:schemeClr val="accent1"/>
            </a:effectRef>
            <a:fontRef idx="minor">
              <a:schemeClr val="tx1"/>
            </a:fontRef>
          </p:style>
        </p:cxnSp>
      </p:grpSp>
      <p:sp useBgFill="1">
        <p:nvSpPr>
          <p:cNvPr id="130" name="Rectangle 12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2" name="Rectangle 131">
            <a:extLst>
              <a:ext uri="{FF2B5EF4-FFF2-40B4-BE49-F238E27FC236}">
                <a16:creationId xmlns:a16="http://schemas.microsoft.com/office/drawing/2014/main" id="{26222098-34BD-4328-93AF-F8000B8A07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4" name="Right Triangle 133">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05255" y="-277985"/>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Freeform: Shape 135">
            <a:extLst>
              <a:ext uri="{FF2B5EF4-FFF2-40B4-BE49-F238E27FC236}">
                <a16:creationId xmlns:a16="http://schemas.microsoft.com/office/drawing/2014/main" id="{853F99AE-CDDD-4AA6-B570-8A6E693F2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5" y="4554328"/>
            <a:ext cx="12228056" cy="2303672"/>
          </a:xfrm>
          <a:custGeom>
            <a:avLst/>
            <a:gdLst>
              <a:gd name="connsiteX0" fmla="*/ 8951169 w 12178450"/>
              <a:gd name="connsiteY0" fmla="*/ 32 h 2001622"/>
              <a:gd name="connsiteX1" fmla="*/ 11653845 w 12178450"/>
              <a:gd name="connsiteY1" fmla="*/ 209874 h 2001622"/>
              <a:gd name="connsiteX2" fmla="*/ 12178450 w 12178450"/>
              <a:gd name="connsiteY2" fmla="*/ 286723 h 2001622"/>
              <a:gd name="connsiteX3" fmla="*/ 12178450 w 12178450"/>
              <a:gd name="connsiteY3" fmla="*/ 2001622 h 2001622"/>
              <a:gd name="connsiteX4" fmla="*/ 0 w 12178450"/>
              <a:gd name="connsiteY4" fmla="*/ 2001622 h 2001622"/>
              <a:gd name="connsiteX5" fmla="*/ 0 w 12178450"/>
              <a:gd name="connsiteY5" fmla="*/ 1010979 h 2001622"/>
              <a:gd name="connsiteX6" fmla="*/ 8951169 w 12178450"/>
              <a:gd name="connsiteY6" fmla="*/ 32 h 200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78450" h="2001622">
                <a:moveTo>
                  <a:pt x="8951169" y="32"/>
                </a:moveTo>
                <a:cubicBezTo>
                  <a:pt x="9704520" y="1593"/>
                  <a:pt x="10578586" y="62133"/>
                  <a:pt x="11653845" y="209874"/>
                </a:cubicBezTo>
                <a:lnTo>
                  <a:pt x="12178450" y="286723"/>
                </a:lnTo>
                <a:lnTo>
                  <a:pt x="12178450" y="2001622"/>
                </a:lnTo>
                <a:lnTo>
                  <a:pt x="0" y="2001622"/>
                </a:lnTo>
                <a:lnTo>
                  <a:pt x="0" y="1010979"/>
                </a:lnTo>
                <a:cubicBezTo>
                  <a:pt x="4768989" y="1010979"/>
                  <a:pt x="5812206" y="-6472"/>
                  <a:pt x="8951169" y="32"/>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1"/>
              </a:solidFill>
            </a:endParaRPr>
          </a:p>
        </p:txBody>
      </p:sp>
      <p:grpSp>
        <p:nvGrpSpPr>
          <p:cNvPr id="138" name="Group 137">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39" name="Straight Connector 138">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8" name="Title 7">
            <a:extLst>
              <a:ext uri="{FF2B5EF4-FFF2-40B4-BE49-F238E27FC236}">
                <a16:creationId xmlns:a16="http://schemas.microsoft.com/office/drawing/2014/main" id="{FB584264-98ED-87D0-3761-A6B03C9D6866}"/>
              </a:ext>
            </a:extLst>
          </p:cNvPr>
          <p:cNvSpPr>
            <a:spLocks noGrp="1"/>
          </p:cNvSpPr>
          <p:nvPr>
            <p:ph type="title"/>
          </p:nvPr>
        </p:nvSpPr>
        <p:spPr>
          <a:xfrm>
            <a:off x="457199" y="732348"/>
            <a:ext cx="9738971" cy="2211993"/>
          </a:xfrm>
        </p:spPr>
        <p:txBody>
          <a:bodyPr vert="horz" lIns="91440" tIns="45720" rIns="91440" bIns="45720" rtlCol="0" anchor="t">
            <a:normAutofit/>
          </a:bodyPr>
          <a:lstStyle/>
          <a:p>
            <a:r>
              <a:rPr lang="en-US" sz="2200" dirty="0">
                <a:solidFill>
                  <a:schemeClr val="tx2"/>
                </a:solidFill>
              </a:rPr>
              <a:t>FIGURE 4. 3D view of Machined surface </a:t>
            </a:r>
            <a:br>
              <a:rPr lang="en-US" sz="2200" dirty="0">
                <a:solidFill>
                  <a:schemeClr val="tx2"/>
                </a:solidFill>
              </a:rPr>
            </a:br>
            <a:br>
              <a:rPr lang="en-US" sz="2200" dirty="0">
                <a:solidFill>
                  <a:schemeClr val="tx2"/>
                </a:solidFill>
              </a:rPr>
            </a:br>
            <a:r>
              <a:rPr lang="en-US" sz="2200" dirty="0">
                <a:solidFill>
                  <a:schemeClr val="tx2"/>
                </a:solidFill>
              </a:rPr>
              <a:t>a) NaNo3 Electrolyte used </a:t>
            </a:r>
            <a:br>
              <a:rPr lang="en-US" sz="2200" dirty="0">
                <a:solidFill>
                  <a:schemeClr val="tx2"/>
                </a:solidFill>
              </a:rPr>
            </a:br>
            <a:br>
              <a:rPr lang="en-US" sz="2200" dirty="0">
                <a:solidFill>
                  <a:schemeClr val="tx2"/>
                </a:solidFill>
              </a:rPr>
            </a:br>
            <a:r>
              <a:rPr lang="en-US" sz="2200" dirty="0">
                <a:solidFill>
                  <a:schemeClr val="tx2"/>
                </a:solidFill>
              </a:rPr>
              <a:t>b) </a:t>
            </a:r>
            <a:r>
              <a:rPr lang="en-US" sz="2200" dirty="0" err="1">
                <a:solidFill>
                  <a:schemeClr val="tx2"/>
                </a:solidFill>
              </a:rPr>
              <a:t>NaBr</a:t>
            </a:r>
            <a:r>
              <a:rPr lang="en-US" sz="2200" dirty="0">
                <a:solidFill>
                  <a:schemeClr val="tx2"/>
                </a:solidFill>
              </a:rPr>
              <a:t> Electrolyte used.</a:t>
            </a:r>
          </a:p>
        </p:txBody>
      </p:sp>
      <p:pic>
        <p:nvPicPr>
          <p:cNvPr id="18" name="Content Placeholder 17" descr="A diagram of a surface&#10;&#10;Description automatically generated">
            <a:extLst>
              <a:ext uri="{FF2B5EF4-FFF2-40B4-BE49-F238E27FC236}">
                <a16:creationId xmlns:a16="http://schemas.microsoft.com/office/drawing/2014/main" id="{A8234DD6-EE2F-9A66-972F-55D0FB67AA7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621068" y="3271956"/>
            <a:ext cx="3388545" cy="2976251"/>
          </a:xfrm>
          <a:prstGeom prst="rect">
            <a:avLst/>
          </a:prstGeom>
        </p:spPr>
      </p:pic>
      <p:pic>
        <p:nvPicPr>
          <p:cNvPr id="20" name="Content Placeholder 19" descr="A diagram of a surface&#10;&#10;Description automatically generated">
            <a:extLst>
              <a:ext uri="{FF2B5EF4-FFF2-40B4-BE49-F238E27FC236}">
                <a16:creationId xmlns:a16="http://schemas.microsoft.com/office/drawing/2014/main" id="{D6F5DA86-2AF2-C84C-769B-57456AFCAD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0816" y="3271956"/>
            <a:ext cx="3655044" cy="2976251"/>
          </a:xfrm>
          <a:prstGeom prst="rect">
            <a:avLst/>
          </a:prstGeom>
        </p:spPr>
      </p:pic>
    </p:spTree>
    <p:extLst>
      <p:ext uri="{BB962C8B-B14F-4D97-AF65-F5344CB8AC3E}">
        <p14:creationId xmlns:p14="http://schemas.microsoft.com/office/powerpoint/2010/main" val="40241696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E911801-5D46-B467-9F03-5108A9410D4B}"/>
              </a:ext>
            </a:extLst>
          </p:cNvPr>
          <p:cNvSpPr>
            <a:spLocks noGrp="1"/>
          </p:cNvSpPr>
          <p:nvPr>
            <p:ph type="title"/>
          </p:nvPr>
        </p:nvSpPr>
        <p:spPr/>
        <p:txBody>
          <a:bodyPr>
            <a:normAutofit/>
          </a:bodyPr>
          <a:lstStyle/>
          <a:p>
            <a:r>
              <a:rPr lang="en-US" sz="2200" b="1" dirty="0"/>
              <a:t>TABLE 4. Surface roughness values of the micro drilled holes</a:t>
            </a:r>
          </a:p>
        </p:txBody>
      </p:sp>
      <p:graphicFrame>
        <p:nvGraphicFramePr>
          <p:cNvPr id="10" name="Content Placeholder 9">
            <a:extLst>
              <a:ext uri="{FF2B5EF4-FFF2-40B4-BE49-F238E27FC236}">
                <a16:creationId xmlns:a16="http://schemas.microsoft.com/office/drawing/2014/main" id="{4CC8B019-F513-4384-C420-D7E9EC3AA401}"/>
              </a:ext>
            </a:extLst>
          </p:cNvPr>
          <p:cNvGraphicFramePr>
            <a:graphicFrameLocks noGrp="1"/>
          </p:cNvGraphicFramePr>
          <p:nvPr>
            <p:ph idx="1"/>
            <p:extLst>
              <p:ext uri="{D42A27DB-BD31-4B8C-83A1-F6EECF244321}">
                <p14:modId xmlns:p14="http://schemas.microsoft.com/office/powerpoint/2010/main" val="1954132893"/>
              </p:ext>
            </p:extLst>
          </p:nvPr>
        </p:nvGraphicFramePr>
        <p:xfrm>
          <a:off x="457200" y="1825625"/>
          <a:ext cx="10998197" cy="1381760"/>
        </p:xfrm>
        <a:graphic>
          <a:graphicData uri="http://schemas.openxmlformats.org/drawingml/2006/table">
            <a:tbl>
              <a:tblPr firstRow="1" bandRow="1">
                <a:tableStyleId>{073A0DAA-6AF3-43AB-8588-CEC1D06C72B9}</a:tableStyleId>
              </a:tblPr>
              <a:tblGrid>
                <a:gridCol w="1571171">
                  <a:extLst>
                    <a:ext uri="{9D8B030D-6E8A-4147-A177-3AD203B41FA5}">
                      <a16:colId xmlns:a16="http://schemas.microsoft.com/office/drawing/2014/main" val="1890261864"/>
                    </a:ext>
                  </a:extLst>
                </a:gridCol>
                <a:gridCol w="1571171">
                  <a:extLst>
                    <a:ext uri="{9D8B030D-6E8A-4147-A177-3AD203B41FA5}">
                      <a16:colId xmlns:a16="http://schemas.microsoft.com/office/drawing/2014/main" val="1119949267"/>
                    </a:ext>
                  </a:extLst>
                </a:gridCol>
                <a:gridCol w="1571171">
                  <a:extLst>
                    <a:ext uri="{9D8B030D-6E8A-4147-A177-3AD203B41FA5}">
                      <a16:colId xmlns:a16="http://schemas.microsoft.com/office/drawing/2014/main" val="504243760"/>
                    </a:ext>
                  </a:extLst>
                </a:gridCol>
                <a:gridCol w="1571171">
                  <a:extLst>
                    <a:ext uri="{9D8B030D-6E8A-4147-A177-3AD203B41FA5}">
                      <a16:colId xmlns:a16="http://schemas.microsoft.com/office/drawing/2014/main" val="631202855"/>
                    </a:ext>
                  </a:extLst>
                </a:gridCol>
                <a:gridCol w="1571171">
                  <a:extLst>
                    <a:ext uri="{9D8B030D-6E8A-4147-A177-3AD203B41FA5}">
                      <a16:colId xmlns:a16="http://schemas.microsoft.com/office/drawing/2014/main" val="2036221714"/>
                    </a:ext>
                  </a:extLst>
                </a:gridCol>
                <a:gridCol w="1571171">
                  <a:extLst>
                    <a:ext uri="{9D8B030D-6E8A-4147-A177-3AD203B41FA5}">
                      <a16:colId xmlns:a16="http://schemas.microsoft.com/office/drawing/2014/main" val="3383560837"/>
                    </a:ext>
                  </a:extLst>
                </a:gridCol>
                <a:gridCol w="1571171">
                  <a:extLst>
                    <a:ext uri="{9D8B030D-6E8A-4147-A177-3AD203B41FA5}">
                      <a16:colId xmlns:a16="http://schemas.microsoft.com/office/drawing/2014/main" val="3551163910"/>
                    </a:ext>
                  </a:extLst>
                </a:gridCol>
              </a:tblGrid>
              <a:tr h="370840">
                <a:tc>
                  <a:txBody>
                    <a:bodyPr/>
                    <a:lstStyle/>
                    <a:p>
                      <a:r>
                        <a:rPr lang="en-US" dirty="0"/>
                        <a:t>Electrolyte Type</a:t>
                      </a:r>
                    </a:p>
                  </a:txBody>
                  <a:tcPr/>
                </a:tc>
                <a:tc>
                  <a:txBody>
                    <a:bodyPr/>
                    <a:lstStyle/>
                    <a:p>
                      <a:r>
                        <a:rPr lang="en-US" dirty="0"/>
                        <a:t>Ra(µm) </a:t>
                      </a:r>
                    </a:p>
                  </a:txBody>
                  <a:tcPr/>
                </a:tc>
                <a:tc>
                  <a:txBody>
                    <a:bodyPr/>
                    <a:lstStyle/>
                    <a:p>
                      <a:r>
                        <a:rPr lang="en-US" dirty="0"/>
                        <a:t>Rt(µm) </a:t>
                      </a:r>
                    </a:p>
                  </a:txBody>
                  <a:tcPr/>
                </a:tc>
                <a:tc>
                  <a:txBody>
                    <a:bodyPr/>
                    <a:lstStyle/>
                    <a:p>
                      <a:r>
                        <a:rPr lang="en-US" dirty="0" err="1"/>
                        <a:t>Rq</a:t>
                      </a:r>
                      <a:r>
                        <a:rPr lang="en-US" dirty="0"/>
                        <a:t>(µm)</a:t>
                      </a:r>
                    </a:p>
                  </a:txBody>
                  <a:tcPr/>
                </a:tc>
                <a:tc>
                  <a:txBody>
                    <a:bodyPr/>
                    <a:lstStyle/>
                    <a:p>
                      <a:r>
                        <a:rPr lang="en-US" dirty="0"/>
                        <a:t>Rp(µm) </a:t>
                      </a:r>
                    </a:p>
                  </a:txBody>
                  <a:tcPr/>
                </a:tc>
                <a:tc>
                  <a:txBody>
                    <a:bodyPr/>
                    <a:lstStyle/>
                    <a:p>
                      <a:r>
                        <a:rPr lang="en-US" dirty="0" err="1"/>
                        <a:t>Rv</a:t>
                      </a:r>
                      <a:r>
                        <a:rPr lang="en-US" dirty="0"/>
                        <a:t>(µm) </a:t>
                      </a:r>
                    </a:p>
                  </a:txBody>
                  <a:tcPr/>
                </a:tc>
                <a:tc>
                  <a:txBody>
                    <a:bodyPr/>
                    <a:lstStyle/>
                    <a:p>
                      <a:r>
                        <a:rPr lang="en-US" dirty="0"/>
                        <a:t>Rz(µm) </a:t>
                      </a:r>
                    </a:p>
                  </a:txBody>
                  <a:tcPr/>
                </a:tc>
                <a:extLst>
                  <a:ext uri="{0D108BD9-81ED-4DB2-BD59-A6C34878D82A}">
                    <a16:rowId xmlns:a16="http://schemas.microsoft.com/office/drawing/2014/main" val="943062810"/>
                  </a:ext>
                </a:extLst>
              </a:tr>
              <a:tr h="370840">
                <a:tc>
                  <a:txBody>
                    <a:bodyPr/>
                    <a:lstStyle/>
                    <a:p>
                      <a:r>
                        <a:rPr lang="en-US" dirty="0"/>
                        <a:t>NaNO3</a:t>
                      </a:r>
                    </a:p>
                  </a:txBody>
                  <a:tcPr/>
                </a:tc>
                <a:tc>
                  <a:txBody>
                    <a:bodyPr/>
                    <a:lstStyle/>
                    <a:p>
                      <a:r>
                        <a:rPr lang="en-US" dirty="0"/>
                        <a:t>3.5</a:t>
                      </a:r>
                    </a:p>
                  </a:txBody>
                  <a:tcPr/>
                </a:tc>
                <a:tc>
                  <a:txBody>
                    <a:bodyPr/>
                    <a:lstStyle/>
                    <a:p>
                      <a:r>
                        <a:rPr lang="en-US" dirty="0"/>
                        <a:t>55</a:t>
                      </a:r>
                    </a:p>
                  </a:txBody>
                  <a:tcPr/>
                </a:tc>
                <a:tc>
                  <a:txBody>
                    <a:bodyPr/>
                    <a:lstStyle/>
                    <a:p>
                      <a:r>
                        <a:rPr lang="en-US" dirty="0"/>
                        <a:t>4.8</a:t>
                      </a:r>
                    </a:p>
                  </a:txBody>
                  <a:tcPr/>
                </a:tc>
                <a:tc>
                  <a:txBody>
                    <a:bodyPr/>
                    <a:lstStyle/>
                    <a:p>
                      <a:r>
                        <a:rPr lang="en-US" dirty="0"/>
                        <a:t>8.2</a:t>
                      </a:r>
                    </a:p>
                  </a:txBody>
                  <a:tcPr/>
                </a:tc>
                <a:tc>
                  <a:txBody>
                    <a:bodyPr/>
                    <a:lstStyle/>
                    <a:p>
                      <a:r>
                        <a:rPr lang="en-US" dirty="0"/>
                        <a:t>11.5</a:t>
                      </a:r>
                    </a:p>
                  </a:txBody>
                  <a:tcPr/>
                </a:tc>
                <a:tc>
                  <a:txBody>
                    <a:bodyPr/>
                    <a:lstStyle/>
                    <a:p>
                      <a:r>
                        <a:rPr lang="en-US" dirty="0"/>
                        <a:t>21</a:t>
                      </a:r>
                    </a:p>
                  </a:txBody>
                  <a:tcPr/>
                </a:tc>
                <a:extLst>
                  <a:ext uri="{0D108BD9-81ED-4DB2-BD59-A6C34878D82A}">
                    <a16:rowId xmlns:a16="http://schemas.microsoft.com/office/drawing/2014/main" val="42229520"/>
                  </a:ext>
                </a:extLst>
              </a:tr>
              <a:tr h="370840">
                <a:tc>
                  <a:txBody>
                    <a:bodyPr/>
                    <a:lstStyle/>
                    <a:p>
                      <a:r>
                        <a:rPr lang="en-US" dirty="0" err="1"/>
                        <a:t>NaBr</a:t>
                      </a:r>
                      <a:r>
                        <a:rPr lang="en-US" dirty="0"/>
                        <a:t> </a:t>
                      </a:r>
                    </a:p>
                  </a:txBody>
                  <a:tcPr/>
                </a:tc>
                <a:tc>
                  <a:txBody>
                    <a:bodyPr/>
                    <a:lstStyle/>
                    <a:p>
                      <a:r>
                        <a:rPr lang="en-US" dirty="0"/>
                        <a:t>1.8</a:t>
                      </a:r>
                    </a:p>
                  </a:txBody>
                  <a:tcPr/>
                </a:tc>
                <a:tc>
                  <a:txBody>
                    <a:bodyPr/>
                    <a:lstStyle/>
                    <a:p>
                      <a:r>
                        <a:rPr lang="en-US" dirty="0"/>
                        <a:t>28</a:t>
                      </a:r>
                    </a:p>
                  </a:txBody>
                  <a:tcPr/>
                </a:tc>
                <a:tc>
                  <a:txBody>
                    <a:bodyPr/>
                    <a:lstStyle/>
                    <a:p>
                      <a:r>
                        <a:rPr lang="en-US" dirty="0"/>
                        <a:t>2.3</a:t>
                      </a:r>
                    </a:p>
                  </a:txBody>
                  <a:tcPr/>
                </a:tc>
                <a:tc>
                  <a:txBody>
                    <a:bodyPr/>
                    <a:lstStyle/>
                    <a:p>
                      <a:r>
                        <a:rPr lang="en-US" dirty="0"/>
                        <a:t>5.2</a:t>
                      </a:r>
                    </a:p>
                  </a:txBody>
                  <a:tcPr/>
                </a:tc>
                <a:tc>
                  <a:txBody>
                    <a:bodyPr/>
                    <a:lstStyle/>
                    <a:p>
                      <a:r>
                        <a:rPr lang="en-US" dirty="0"/>
                        <a:t>3.9</a:t>
                      </a:r>
                    </a:p>
                  </a:txBody>
                  <a:tcPr/>
                </a:tc>
                <a:tc>
                  <a:txBody>
                    <a:bodyPr/>
                    <a:lstStyle/>
                    <a:p>
                      <a:r>
                        <a:rPr lang="en-US" dirty="0"/>
                        <a:t>10</a:t>
                      </a:r>
                    </a:p>
                  </a:txBody>
                  <a:tcPr/>
                </a:tc>
                <a:extLst>
                  <a:ext uri="{0D108BD9-81ED-4DB2-BD59-A6C34878D82A}">
                    <a16:rowId xmlns:a16="http://schemas.microsoft.com/office/drawing/2014/main" val="2087924832"/>
                  </a:ext>
                </a:extLst>
              </a:tr>
            </a:tbl>
          </a:graphicData>
        </a:graphic>
      </p:graphicFrame>
      <p:sp>
        <p:nvSpPr>
          <p:cNvPr id="13" name="Rectangle 1">
            <a:extLst>
              <a:ext uri="{FF2B5EF4-FFF2-40B4-BE49-F238E27FC236}">
                <a16:creationId xmlns:a16="http://schemas.microsoft.com/office/drawing/2014/main" id="{0FE577D2-32C0-5F61-2874-46B3185E6D00}"/>
              </a:ext>
            </a:extLst>
          </p:cNvPr>
          <p:cNvSpPr>
            <a:spLocks noChangeArrowheads="1"/>
          </p:cNvSpPr>
          <p:nvPr/>
        </p:nvSpPr>
        <p:spPr bwMode="auto">
          <a:xfrm>
            <a:off x="457200" y="3749834"/>
            <a:ext cx="10391143"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specimens machined with NaNO3 and </a:t>
            </a:r>
            <a:r>
              <a:rPr kumimoji="0" lang="en-US" altLang="en-US" sz="1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NaBr</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were found to have surface roughness values of roughly 4.5 µm and 1.6 µm, respectively, after machining. The application of NaNO3 during the machining of Rene 41 led to a relatively worse surface finish because it was unable to effectively control stray corrosion.</a:t>
            </a:r>
          </a:p>
        </p:txBody>
      </p:sp>
    </p:spTree>
    <p:extLst>
      <p:ext uri="{BB962C8B-B14F-4D97-AF65-F5344CB8AC3E}">
        <p14:creationId xmlns:p14="http://schemas.microsoft.com/office/powerpoint/2010/main" val="1550401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Rectangle 51">
            <a:extLst>
              <a:ext uri="{FF2B5EF4-FFF2-40B4-BE49-F238E27FC236}">
                <a16:creationId xmlns:a16="http://schemas.microsoft.com/office/drawing/2014/main" id="{21B645D3-580E-4657-9154-484648880E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Right Triangle 53">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a:off x="422269" y="-284218"/>
            <a:ext cx="568289" cy="568289"/>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Shape 55">
            <a:extLst>
              <a:ext uri="{FF2B5EF4-FFF2-40B4-BE49-F238E27FC236}">
                <a16:creationId xmlns:a16="http://schemas.microsoft.com/office/drawing/2014/main" id="{27870DA4-44E8-43FB-940A-4AF9766959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78446" y="4912946"/>
            <a:ext cx="2010507" cy="1945055"/>
          </a:xfrm>
          <a:custGeom>
            <a:avLst/>
            <a:gdLst>
              <a:gd name="connsiteX0" fmla="*/ 2010507 w 2010507"/>
              <a:gd name="connsiteY0" fmla="*/ 0 h 1945055"/>
              <a:gd name="connsiteX1" fmla="*/ 2010507 w 2010507"/>
              <a:gd name="connsiteY1" fmla="*/ 834250 h 1945055"/>
              <a:gd name="connsiteX2" fmla="*/ 1918431 w 2010507"/>
              <a:gd name="connsiteY2" fmla="*/ 857925 h 1945055"/>
              <a:gd name="connsiteX3" fmla="*/ 846136 w 2010507"/>
              <a:gd name="connsiteY3" fmla="*/ 1930220 h 1945055"/>
              <a:gd name="connsiteX4" fmla="*/ 842322 w 2010507"/>
              <a:gd name="connsiteY4" fmla="*/ 1945055 h 1945055"/>
              <a:gd name="connsiteX5" fmla="*/ 0 w 2010507"/>
              <a:gd name="connsiteY5" fmla="*/ 1945055 h 1945055"/>
              <a:gd name="connsiteX6" fmla="*/ 3608 w 2010507"/>
              <a:gd name="connsiteY6" fmla="*/ 1921417 h 1945055"/>
              <a:gd name="connsiteX7" fmla="*/ 1909628 w 2010507"/>
              <a:gd name="connsiteY7" fmla="*/ 15396 h 1945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10507" h="1945055">
                <a:moveTo>
                  <a:pt x="2010507" y="0"/>
                </a:moveTo>
                <a:lnTo>
                  <a:pt x="2010507" y="834250"/>
                </a:lnTo>
                <a:lnTo>
                  <a:pt x="1918431" y="857925"/>
                </a:lnTo>
                <a:cubicBezTo>
                  <a:pt x="1407892" y="1016719"/>
                  <a:pt x="1004930" y="1419681"/>
                  <a:pt x="846136" y="1930220"/>
                </a:cubicBezTo>
                <a:lnTo>
                  <a:pt x="842322" y="1945055"/>
                </a:lnTo>
                <a:lnTo>
                  <a:pt x="0" y="1945055"/>
                </a:lnTo>
                <a:lnTo>
                  <a:pt x="3608" y="1921417"/>
                </a:lnTo>
                <a:cubicBezTo>
                  <a:pt x="199379" y="964705"/>
                  <a:pt x="952916" y="211168"/>
                  <a:pt x="1909628" y="15396"/>
                </a:cubicBezTo>
                <a:close/>
              </a:path>
            </a:pathLst>
          </a:cu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8" name="Group 57">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59" name="Straight Connector 58">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771EA55-79DC-1B64-AC66-ED07A3A235D3}"/>
              </a:ext>
            </a:extLst>
          </p:cNvPr>
          <p:cNvSpPr>
            <a:spLocks noGrp="1"/>
          </p:cNvSpPr>
          <p:nvPr>
            <p:ph type="title"/>
          </p:nvPr>
        </p:nvSpPr>
        <p:spPr>
          <a:xfrm>
            <a:off x="457201" y="728906"/>
            <a:ext cx="4712534" cy="1114381"/>
          </a:xfrm>
        </p:spPr>
        <p:txBody>
          <a:bodyPr anchor="t">
            <a:normAutofit/>
          </a:bodyPr>
          <a:lstStyle/>
          <a:p>
            <a:r>
              <a:rPr lang="en-US" b="1" i="1" u="sng" dirty="0">
                <a:solidFill>
                  <a:schemeClr val="tx2"/>
                </a:solidFill>
              </a:rPr>
              <a:t>FORMULAS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D95328-593C-1AE1-8A94-42858BABB246}"/>
                  </a:ext>
                </a:extLst>
              </p:cNvPr>
              <p:cNvSpPr>
                <a:spLocks noGrp="1"/>
              </p:cNvSpPr>
              <p:nvPr>
                <p:ph idx="1"/>
              </p:nvPr>
            </p:nvSpPr>
            <p:spPr>
              <a:xfrm>
                <a:off x="5388459" y="728906"/>
                <a:ext cx="5813687" cy="5545420"/>
              </a:xfrm>
            </p:spPr>
            <p:txBody>
              <a:bodyPr anchor="ctr">
                <a:normAutofit/>
              </a:bodyPr>
              <a:lstStyle/>
              <a:p>
                <a:pPr marL="0" indent="0">
                  <a:lnSpc>
                    <a:spcPct val="100000"/>
                  </a:lnSpc>
                  <a:buNone/>
                </a:pPr>
                <a:r>
                  <a:rPr lang="en-US" sz="1100" b="1" i="1" dirty="0">
                    <a:solidFill>
                      <a:schemeClr val="tx2"/>
                    </a:solidFill>
                    <a:latin typeface="Times New Roman" panose="02020603050405020304" pitchFamily="18" charset="0"/>
                    <a:cs typeface="Times New Roman" panose="02020603050405020304" pitchFamily="18" charset="0"/>
                  </a:rPr>
                  <a:t>Ra (Arithmetic Average Roughness): </a:t>
                </a:r>
                <a:r>
                  <a:rPr lang="en-US" sz="1100" i="1" dirty="0">
                    <a:solidFill>
                      <a:schemeClr val="tx2"/>
                    </a:solidFill>
                    <a:latin typeface="Times New Roman" panose="02020603050405020304" pitchFamily="18" charset="0"/>
                    <a:cs typeface="Times New Roman" panose="02020603050405020304" pitchFamily="18" charset="0"/>
                  </a:rPr>
                  <a:t>It represents the average of the absolute values of the deviations of the roughness profile from the mean line within the sampling length. where  y(x) represents the roughness profile deviation from the mean line over the sampling length (l)</a:t>
                </a:r>
              </a:p>
              <a:p>
                <a:pPr>
                  <a:lnSpc>
                    <a:spcPct val="100000"/>
                  </a:lnSpc>
                </a:pPr>
                <a14:m>
                  <m:oMath xmlns:m="http://schemas.openxmlformats.org/officeDocument/2006/math">
                    <m:r>
                      <a:rPr lang="en-US" sz="1100" b="1" i="1">
                        <a:solidFill>
                          <a:schemeClr val="tx2"/>
                        </a:solidFill>
                        <a:latin typeface="Cambria Math" panose="02040503050406030204" pitchFamily="18" charset="0"/>
                      </a:rPr>
                      <m:t>𝑹</m:t>
                    </m:r>
                    <m:acc>
                      <m:accPr>
                        <m:chr m:val="̇"/>
                        <m:ctrlPr>
                          <a:rPr lang="en-US" sz="1100" b="1" i="1">
                            <a:solidFill>
                              <a:schemeClr val="tx2"/>
                            </a:solidFill>
                            <a:latin typeface="Cambria Math" panose="02040503050406030204" pitchFamily="18" charset="0"/>
                          </a:rPr>
                        </m:ctrlPr>
                      </m:accPr>
                      <m:e>
                        <m:r>
                          <a:rPr lang="en-US" sz="1100" b="1" i="1">
                            <a:solidFill>
                              <a:schemeClr val="tx2"/>
                            </a:solidFill>
                            <a:latin typeface="Cambria Math" panose="02040503050406030204" pitchFamily="18" charset="0"/>
                          </a:rPr>
                          <m:t>𝒂</m:t>
                        </m:r>
                      </m:e>
                    </m:acc>
                    <m:r>
                      <a:rPr lang="en-US" sz="1100" b="1" i="0">
                        <a:solidFill>
                          <a:schemeClr val="tx2"/>
                        </a:solidFill>
                        <a:latin typeface="Cambria Math" panose="02040503050406030204" pitchFamily="18" charset="0"/>
                      </a:rPr>
                      <m:t>=</m:t>
                    </m:r>
                    <m:f>
                      <m:fPr>
                        <m:ctrlPr>
                          <a:rPr lang="en-US" sz="1100" b="1" i="1">
                            <a:solidFill>
                              <a:schemeClr val="tx2"/>
                            </a:solidFill>
                            <a:latin typeface="Cambria Math" panose="02040503050406030204" pitchFamily="18" charset="0"/>
                          </a:rPr>
                        </m:ctrlPr>
                      </m:fPr>
                      <m:num>
                        <m:r>
                          <a:rPr lang="en-US" sz="1100" b="1" i="0">
                            <a:solidFill>
                              <a:schemeClr val="tx2"/>
                            </a:solidFill>
                            <a:latin typeface="Cambria Math" panose="02040503050406030204" pitchFamily="18" charset="0"/>
                          </a:rPr>
                          <m:t>𝟏</m:t>
                        </m:r>
                      </m:num>
                      <m:den>
                        <m:r>
                          <a:rPr lang="en-US" sz="1100" b="1" i="1">
                            <a:solidFill>
                              <a:schemeClr val="tx2"/>
                            </a:solidFill>
                            <a:latin typeface="Cambria Math" panose="02040503050406030204" pitchFamily="18" charset="0"/>
                          </a:rPr>
                          <m:t>𝒍</m:t>
                        </m:r>
                      </m:den>
                    </m:f>
                    <m:nary>
                      <m:naryPr>
                        <m:limLoc m:val="subSup"/>
                        <m:grow m:val="on"/>
                        <m:ctrlPr>
                          <a:rPr lang="en-US" sz="1100" b="1" i="1">
                            <a:solidFill>
                              <a:schemeClr val="tx2"/>
                            </a:solidFill>
                            <a:latin typeface="Cambria Math" panose="02040503050406030204" pitchFamily="18" charset="0"/>
                          </a:rPr>
                        </m:ctrlPr>
                      </m:naryPr>
                      <m:sub>
                        <m:r>
                          <a:rPr lang="en-US" sz="1100" b="1" i="0">
                            <a:solidFill>
                              <a:schemeClr val="tx2"/>
                            </a:solidFill>
                            <a:latin typeface="Cambria Math" panose="02040503050406030204" pitchFamily="18" charset="0"/>
                          </a:rPr>
                          <m:t>𝟎</m:t>
                        </m:r>
                      </m:sub>
                      <m:sup>
                        <m:r>
                          <a:rPr lang="en-US" sz="1100" b="1" i="0">
                            <a:solidFill>
                              <a:schemeClr val="tx2"/>
                            </a:solidFill>
                            <a:latin typeface="Cambria Math" panose="02040503050406030204" pitchFamily="18" charset="0"/>
                          </a:rPr>
                          <m:t>𝟏</m:t>
                        </m:r>
                      </m:sup>
                      <m:e>
                        <m:d>
                          <m:dPr>
                            <m:begChr m:val="|"/>
                            <m:endChr m:val="|"/>
                            <m:ctrlPr>
                              <a:rPr lang="en-US" sz="1100" b="1" i="1">
                                <a:solidFill>
                                  <a:schemeClr val="tx2"/>
                                </a:solidFill>
                                <a:latin typeface="Cambria Math" panose="02040503050406030204" pitchFamily="18" charset="0"/>
                              </a:rPr>
                            </m:ctrlPr>
                          </m:dPr>
                          <m:e>
                            <m:r>
                              <a:rPr lang="en-US" sz="1100" b="1" i="1">
                                <a:solidFill>
                                  <a:schemeClr val="tx2"/>
                                </a:solidFill>
                                <a:latin typeface="Cambria Math" panose="02040503050406030204" pitchFamily="18" charset="0"/>
                              </a:rPr>
                              <m:t>𝒚</m:t>
                            </m:r>
                            <m:d>
                              <m:dPr>
                                <m:ctrlPr>
                                  <a:rPr lang="en-US" sz="1100" b="1" i="1">
                                    <a:solidFill>
                                      <a:schemeClr val="tx2"/>
                                    </a:solidFill>
                                    <a:latin typeface="Cambria Math" panose="02040503050406030204" pitchFamily="18" charset="0"/>
                                  </a:rPr>
                                </m:ctrlPr>
                              </m:dPr>
                              <m:e>
                                <m:r>
                                  <a:rPr lang="en-US" sz="1100" b="1" i="1">
                                    <a:solidFill>
                                      <a:schemeClr val="tx2"/>
                                    </a:solidFill>
                                    <a:latin typeface="Cambria Math" panose="02040503050406030204" pitchFamily="18" charset="0"/>
                                  </a:rPr>
                                  <m:t>𝒙</m:t>
                                </m:r>
                              </m:e>
                            </m:d>
                          </m:e>
                        </m:d>
                        <m:r>
                          <a:rPr lang="en-US" sz="1100" b="1" i="1">
                            <a:solidFill>
                              <a:schemeClr val="tx2"/>
                            </a:solidFill>
                            <a:latin typeface="Cambria Math" panose="02040503050406030204" pitchFamily="18" charset="0"/>
                          </a:rPr>
                          <m:t>𝒅𝒙</m:t>
                        </m:r>
                      </m:e>
                    </m:nary>
                  </m:oMath>
                </a14:m>
                <a:endParaRPr lang="en-US" sz="1100" b="1" dirty="0">
                  <a:solidFill>
                    <a:schemeClr val="tx2"/>
                  </a:solidFill>
                  <a:latin typeface="Times New Roman" panose="02020603050405020304" pitchFamily="18" charset="0"/>
                  <a:cs typeface="Times New Roman" panose="02020603050405020304" pitchFamily="18" charset="0"/>
                </a:endParaRPr>
              </a:p>
              <a:p>
                <a:pPr marL="0" indent="0">
                  <a:lnSpc>
                    <a:spcPct val="100000"/>
                  </a:lnSpc>
                  <a:buNone/>
                </a:pPr>
                <a:r>
                  <a:rPr lang="en-US" sz="1100" b="1" dirty="0">
                    <a:solidFill>
                      <a:schemeClr val="tx2"/>
                    </a:solidFill>
                    <a:latin typeface="Times New Roman" panose="02020603050405020304" pitchFamily="18" charset="0"/>
                    <a:cs typeface="Times New Roman" panose="02020603050405020304" pitchFamily="18" charset="0"/>
                  </a:rPr>
                  <a:t>Rt (Total Roughness): </a:t>
                </a:r>
                <a:r>
                  <a:rPr lang="en-US" sz="1100" dirty="0">
                    <a:solidFill>
                      <a:schemeClr val="tx2"/>
                    </a:solidFill>
                    <a:latin typeface="Times New Roman" panose="02020603050405020304" pitchFamily="18" charset="0"/>
                    <a:cs typeface="Times New Roman" panose="02020603050405020304" pitchFamily="18" charset="0"/>
                  </a:rPr>
                  <a:t>It indicates the total height difference between the highest peak and the deepest valley within the sampling length along the surface profile. where Max(y(x)) is the maximum peak height and Min(y(x)) is the maximum valley depth within the sampling length.</a:t>
                </a:r>
              </a:p>
              <a:p>
                <a:pPr>
                  <a:lnSpc>
                    <a:spcPct val="100000"/>
                  </a:lnSpc>
                </a:pPr>
                <a:r>
                  <a:rPr lang="es-ES" sz="1100" b="1" dirty="0" err="1">
                    <a:solidFill>
                      <a:schemeClr val="tx2"/>
                    </a:solidFill>
                    <a:latin typeface="Times New Roman" panose="02020603050405020304" pitchFamily="18" charset="0"/>
                    <a:cs typeface="Times New Roman" panose="02020603050405020304" pitchFamily="18" charset="0"/>
                  </a:rPr>
                  <a:t>Rt</a:t>
                </a:r>
                <a:r>
                  <a:rPr lang="es-ES" sz="1100" b="1" dirty="0">
                    <a:solidFill>
                      <a:schemeClr val="tx2"/>
                    </a:solidFill>
                    <a:latin typeface="Times New Roman" panose="02020603050405020304" pitchFamily="18" charset="0"/>
                    <a:cs typeface="Times New Roman" panose="02020603050405020304" pitchFamily="18" charset="0"/>
                  </a:rPr>
                  <a:t>=Max(y(x))−Min(y(x))</a:t>
                </a:r>
              </a:p>
              <a:p>
                <a:pPr marL="0" indent="0">
                  <a:lnSpc>
                    <a:spcPct val="100000"/>
                  </a:lnSpc>
                  <a:buNone/>
                </a:pPr>
                <a:r>
                  <a:rPr lang="en-US" sz="1100" b="1" dirty="0" err="1">
                    <a:solidFill>
                      <a:schemeClr val="tx2"/>
                    </a:solidFill>
                    <a:latin typeface="Times New Roman" panose="02020603050405020304" pitchFamily="18" charset="0"/>
                    <a:ea typeface="Cambria Math" panose="02040503050406030204" pitchFamily="18" charset="0"/>
                    <a:cs typeface="Times New Roman" panose="02020603050405020304" pitchFamily="18" charset="0"/>
                  </a:rPr>
                  <a:t>Rq</a:t>
                </a:r>
                <a:r>
                  <a:rPr lang="en-US" sz="1100" b="1" dirty="0">
                    <a:solidFill>
                      <a:schemeClr val="tx2"/>
                    </a:solidFill>
                    <a:latin typeface="Times New Roman" panose="02020603050405020304" pitchFamily="18" charset="0"/>
                    <a:ea typeface="Cambria Math" panose="02040503050406030204" pitchFamily="18" charset="0"/>
                    <a:cs typeface="Times New Roman" panose="02020603050405020304" pitchFamily="18" charset="0"/>
                  </a:rPr>
                  <a:t> (Root Mean Square Roughness): </a:t>
                </a:r>
                <a:r>
                  <a:rPr lang="en-US" sz="1100" dirty="0">
                    <a:solidFill>
                      <a:schemeClr val="tx2"/>
                    </a:solidFill>
                    <a:latin typeface="Times New Roman" panose="02020603050405020304" pitchFamily="18" charset="0"/>
                    <a:ea typeface="Cambria Math" panose="02040503050406030204" pitchFamily="18" charset="0"/>
                    <a:cs typeface="Times New Roman" panose="02020603050405020304" pitchFamily="18" charset="0"/>
                  </a:rPr>
                  <a:t>It represents the root mean square of the deviations of the roughness profile from the mean line within the sampling length. </a:t>
                </a:r>
                <a:r>
                  <a:rPr lang="en-US" sz="1100" dirty="0" err="1">
                    <a:solidFill>
                      <a:schemeClr val="tx2"/>
                    </a:solidFill>
                    <a:latin typeface="Times New Roman" panose="02020603050405020304" pitchFamily="18" charset="0"/>
                    <a:ea typeface="Cambria Math" panose="02040503050406030204" pitchFamily="18" charset="0"/>
                    <a:cs typeface="Times New Roman" panose="02020603050405020304" pitchFamily="18" charset="0"/>
                  </a:rPr>
                  <a:t>Rq</a:t>
                </a:r>
                <a:r>
                  <a:rPr lang="en-US" sz="1100" dirty="0">
                    <a:solidFill>
                      <a:schemeClr val="tx2"/>
                    </a:solidFill>
                    <a:latin typeface="Times New Roman" panose="02020603050405020304" pitchFamily="18" charset="0"/>
                    <a:ea typeface="Cambria Math" panose="02040503050406030204" pitchFamily="18" charset="0"/>
                    <a:cs typeface="Times New Roman" panose="02020603050405020304" pitchFamily="18" charset="0"/>
                  </a:rPr>
                  <a:t> provides a measure of the average roughness magnitude.</a:t>
                </a:r>
              </a:p>
              <a:p>
                <a:pPr>
                  <a:lnSpc>
                    <a:spcPct val="100000"/>
                  </a:lnSpc>
                </a:pPr>
                <a14:m>
                  <m:oMath xmlns:m="http://schemas.openxmlformats.org/officeDocument/2006/math">
                    <m:sSub>
                      <m:sSubPr>
                        <m:ctrlPr>
                          <a:rPr lang="en-US" sz="1100" b="1" i="1">
                            <a:solidFill>
                              <a:schemeClr val="tx2"/>
                            </a:solidFill>
                            <a:latin typeface="Cambria Math" panose="02040503050406030204" pitchFamily="18" charset="0"/>
                          </a:rPr>
                        </m:ctrlPr>
                      </m:sSubPr>
                      <m:e>
                        <m:r>
                          <a:rPr lang="en-US" sz="1100" b="1" i="1">
                            <a:solidFill>
                              <a:schemeClr val="tx2"/>
                            </a:solidFill>
                            <a:latin typeface="Cambria Math" panose="02040503050406030204" pitchFamily="18" charset="0"/>
                          </a:rPr>
                          <m:t>𝑹</m:t>
                        </m:r>
                      </m:e>
                      <m:sub>
                        <m:r>
                          <a:rPr lang="en-US" sz="1100" b="1" i="1">
                            <a:solidFill>
                              <a:schemeClr val="tx2"/>
                            </a:solidFill>
                            <a:latin typeface="Cambria Math" panose="02040503050406030204" pitchFamily="18" charset="0"/>
                          </a:rPr>
                          <m:t>𝒒</m:t>
                        </m:r>
                      </m:sub>
                    </m:sSub>
                    <m:r>
                      <a:rPr lang="en-US" sz="1100" b="1" i="1">
                        <a:solidFill>
                          <a:schemeClr val="tx2"/>
                        </a:solidFill>
                        <a:latin typeface="Cambria Math" panose="02040503050406030204" pitchFamily="18" charset="0"/>
                      </a:rPr>
                      <m:t>=</m:t>
                    </m:r>
                    <m:rad>
                      <m:radPr>
                        <m:degHide m:val="on"/>
                        <m:ctrlPr>
                          <a:rPr lang="en-US" sz="1100" b="1" i="1">
                            <a:solidFill>
                              <a:schemeClr val="tx2"/>
                            </a:solidFill>
                            <a:latin typeface="Cambria Math" panose="02040503050406030204" pitchFamily="18" charset="0"/>
                          </a:rPr>
                        </m:ctrlPr>
                      </m:radPr>
                      <m:deg/>
                      <m:e>
                        <m:f>
                          <m:fPr>
                            <m:ctrlPr>
                              <a:rPr lang="en-US" sz="1100" b="1" i="1">
                                <a:solidFill>
                                  <a:schemeClr val="tx2"/>
                                </a:solidFill>
                                <a:latin typeface="Cambria Math" panose="02040503050406030204" pitchFamily="18" charset="0"/>
                              </a:rPr>
                            </m:ctrlPr>
                          </m:fPr>
                          <m:num>
                            <m:r>
                              <a:rPr lang="en-US" sz="1100" b="1" i="1">
                                <a:solidFill>
                                  <a:schemeClr val="tx2"/>
                                </a:solidFill>
                                <a:latin typeface="Cambria Math" panose="02040503050406030204" pitchFamily="18" charset="0"/>
                              </a:rPr>
                              <m:t>𝟏</m:t>
                            </m:r>
                          </m:num>
                          <m:den>
                            <m:r>
                              <a:rPr lang="en-US" sz="1100" b="1" i="1">
                                <a:solidFill>
                                  <a:schemeClr val="tx2"/>
                                </a:solidFill>
                                <a:latin typeface="Cambria Math" panose="02040503050406030204" pitchFamily="18" charset="0"/>
                              </a:rPr>
                              <m:t>𝒍</m:t>
                            </m:r>
                          </m:den>
                        </m:f>
                        <m:nary>
                          <m:naryPr>
                            <m:limLoc m:val="undOvr"/>
                            <m:grow m:val="on"/>
                            <m:ctrlPr>
                              <a:rPr lang="en-US" sz="1100" b="1" i="1">
                                <a:solidFill>
                                  <a:schemeClr val="tx2"/>
                                </a:solidFill>
                                <a:latin typeface="Cambria Math" panose="02040503050406030204" pitchFamily="18" charset="0"/>
                              </a:rPr>
                            </m:ctrlPr>
                          </m:naryPr>
                          <m:sub>
                            <m:r>
                              <a:rPr lang="en-US" sz="1100" b="1" i="1">
                                <a:solidFill>
                                  <a:schemeClr val="tx2"/>
                                </a:solidFill>
                                <a:latin typeface="Cambria Math" panose="02040503050406030204" pitchFamily="18" charset="0"/>
                              </a:rPr>
                              <m:t>𝟎</m:t>
                            </m:r>
                          </m:sub>
                          <m:sup>
                            <m:r>
                              <a:rPr lang="en-US" sz="1100" b="1" i="1">
                                <a:solidFill>
                                  <a:schemeClr val="tx2"/>
                                </a:solidFill>
                                <a:latin typeface="Cambria Math" panose="02040503050406030204" pitchFamily="18" charset="0"/>
                              </a:rPr>
                              <m:t>𝟏</m:t>
                            </m:r>
                          </m:sup>
                          <m:e>
                            <m:sSup>
                              <m:sSupPr>
                                <m:ctrlPr>
                                  <a:rPr lang="en-US" sz="1100" b="1" i="1">
                                    <a:solidFill>
                                      <a:schemeClr val="tx2"/>
                                    </a:solidFill>
                                    <a:latin typeface="Cambria Math" panose="02040503050406030204" pitchFamily="18" charset="0"/>
                                  </a:rPr>
                                </m:ctrlPr>
                              </m:sSupPr>
                              <m:e>
                                <m:r>
                                  <a:rPr lang="en-US" sz="1100" b="1" i="1">
                                    <a:solidFill>
                                      <a:schemeClr val="tx2"/>
                                    </a:solidFill>
                                    <a:latin typeface="Cambria Math" panose="02040503050406030204" pitchFamily="18" charset="0"/>
                                  </a:rPr>
                                  <m:t>[</m:t>
                                </m:r>
                                <m:r>
                                  <a:rPr lang="en-US" sz="1100" b="1" i="1">
                                    <a:solidFill>
                                      <a:schemeClr val="tx2"/>
                                    </a:solidFill>
                                    <a:latin typeface="Cambria Math" panose="02040503050406030204" pitchFamily="18" charset="0"/>
                                  </a:rPr>
                                  <m:t>𝒚</m:t>
                                </m:r>
                                <m:r>
                                  <a:rPr lang="en-US" sz="1100" b="1" i="1">
                                    <a:solidFill>
                                      <a:schemeClr val="tx2"/>
                                    </a:solidFill>
                                    <a:latin typeface="Cambria Math" panose="02040503050406030204" pitchFamily="18" charset="0"/>
                                  </a:rPr>
                                  <m:t>(</m:t>
                                </m:r>
                                <m:r>
                                  <a:rPr lang="en-US" sz="1100" b="1" i="1">
                                    <a:solidFill>
                                      <a:schemeClr val="tx2"/>
                                    </a:solidFill>
                                    <a:latin typeface="Cambria Math" panose="02040503050406030204" pitchFamily="18" charset="0"/>
                                  </a:rPr>
                                  <m:t>𝒙</m:t>
                                </m:r>
                                <m:r>
                                  <a:rPr lang="en-US" sz="1100" b="1" i="1">
                                    <a:solidFill>
                                      <a:schemeClr val="tx2"/>
                                    </a:solidFill>
                                    <a:latin typeface="Cambria Math" panose="02040503050406030204" pitchFamily="18" charset="0"/>
                                  </a:rPr>
                                  <m:t>)]</m:t>
                                </m:r>
                              </m:e>
                              <m:sup>
                                <m:r>
                                  <a:rPr lang="en-US" sz="1100" b="1" i="1">
                                    <a:solidFill>
                                      <a:schemeClr val="tx2"/>
                                    </a:solidFill>
                                    <a:latin typeface="Cambria Math" panose="02040503050406030204" pitchFamily="18" charset="0"/>
                                  </a:rPr>
                                  <m:t>𝟐</m:t>
                                </m:r>
                              </m:sup>
                            </m:sSup>
                          </m:e>
                        </m:nary>
                      </m:e>
                    </m:rad>
                  </m:oMath>
                </a14:m>
                <a:r>
                  <a:rPr lang="en-US" sz="1100" b="1" dirty="0">
                    <a:solidFill>
                      <a:schemeClr val="tx2"/>
                    </a:solidFill>
                    <a:latin typeface="Times New Roman" panose="02020603050405020304" pitchFamily="18" charset="0"/>
                    <a:cs typeface="Times New Roman" panose="02020603050405020304" pitchFamily="18" charset="0"/>
                  </a:rPr>
                  <a:t>dx</a:t>
                </a:r>
              </a:p>
              <a:p>
                <a:pPr marL="0" indent="0">
                  <a:lnSpc>
                    <a:spcPct val="100000"/>
                  </a:lnSpc>
                  <a:buNone/>
                </a:pPr>
                <a:r>
                  <a:rPr lang="en-US" sz="1100" b="1" dirty="0">
                    <a:solidFill>
                      <a:schemeClr val="tx2"/>
                    </a:solidFill>
                    <a:latin typeface="Times New Roman" panose="02020603050405020304" pitchFamily="18" charset="0"/>
                    <a:cs typeface="Times New Roman" panose="02020603050405020304" pitchFamily="18" charset="0"/>
                  </a:rPr>
                  <a:t>Rp (Maximum Peak Height): </a:t>
                </a:r>
                <a:r>
                  <a:rPr lang="en-US" sz="1100" dirty="0">
                    <a:solidFill>
                      <a:schemeClr val="tx2"/>
                    </a:solidFill>
                    <a:latin typeface="Times New Roman" panose="02020603050405020304" pitchFamily="18" charset="0"/>
                    <a:cs typeface="Times New Roman" panose="02020603050405020304" pitchFamily="18" charset="0"/>
                  </a:rPr>
                  <a:t>It denotes the height of the highest peak within the sampling length. where Max(y(x)) is the maximum peak height within the sampling length.</a:t>
                </a:r>
              </a:p>
              <a:p>
                <a:pPr>
                  <a:lnSpc>
                    <a:spcPct val="100000"/>
                  </a:lnSpc>
                </a:pPr>
                <a:r>
                  <a:rPr lang="en-US" sz="1100" b="1" dirty="0">
                    <a:solidFill>
                      <a:schemeClr val="tx2"/>
                    </a:solidFill>
                    <a:latin typeface="Times New Roman" panose="02020603050405020304" pitchFamily="18" charset="0"/>
                    <a:cs typeface="Times New Roman" panose="02020603050405020304" pitchFamily="18" charset="0"/>
                  </a:rPr>
                  <a:t>Rp=Max(y(x))</a:t>
                </a:r>
              </a:p>
              <a:p>
                <a:pPr marL="0" indent="0">
                  <a:lnSpc>
                    <a:spcPct val="100000"/>
                  </a:lnSpc>
                  <a:buNone/>
                </a:pPr>
                <a:r>
                  <a:rPr lang="en-US" sz="1100" b="1" dirty="0" err="1">
                    <a:solidFill>
                      <a:schemeClr val="tx2"/>
                    </a:solidFill>
                    <a:latin typeface="Times New Roman" panose="02020603050405020304" pitchFamily="18" charset="0"/>
                    <a:cs typeface="Times New Roman" panose="02020603050405020304" pitchFamily="18" charset="0"/>
                  </a:rPr>
                  <a:t>Rv</a:t>
                </a:r>
                <a:r>
                  <a:rPr lang="en-US" sz="1100" b="1" dirty="0">
                    <a:solidFill>
                      <a:schemeClr val="tx2"/>
                    </a:solidFill>
                    <a:latin typeface="Times New Roman" panose="02020603050405020304" pitchFamily="18" charset="0"/>
                    <a:cs typeface="Times New Roman" panose="02020603050405020304" pitchFamily="18" charset="0"/>
                  </a:rPr>
                  <a:t> (Maximum Valley Depth): </a:t>
                </a:r>
                <a:r>
                  <a:rPr lang="en-US" sz="1100" dirty="0">
                    <a:solidFill>
                      <a:schemeClr val="tx2"/>
                    </a:solidFill>
                    <a:latin typeface="Times New Roman" panose="02020603050405020304" pitchFamily="18" charset="0"/>
                    <a:cs typeface="Times New Roman" panose="02020603050405020304" pitchFamily="18" charset="0"/>
                  </a:rPr>
                  <a:t>It signifies the depth of the deepest valley within the sampling length. where Min(y(x)) is the maximum valley depth within the sampling length.</a:t>
                </a:r>
              </a:p>
              <a:p>
                <a:pPr>
                  <a:lnSpc>
                    <a:spcPct val="100000"/>
                  </a:lnSpc>
                </a:pPr>
                <a:r>
                  <a:rPr lang="en-US" sz="1100" b="1" dirty="0" err="1">
                    <a:solidFill>
                      <a:schemeClr val="tx2"/>
                    </a:solidFill>
                    <a:latin typeface="Times New Roman" panose="02020603050405020304" pitchFamily="18" charset="0"/>
                    <a:cs typeface="Times New Roman" panose="02020603050405020304" pitchFamily="18" charset="0"/>
                  </a:rPr>
                  <a:t>Rv</a:t>
                </a:r>
                <a:r>
                  <a:rPr lang="en-US" sz="1100" b="1" dirty="0">
                    <a:solidFill>
                      <a:schemeClr val="tx2"/>
                    </a:solidFill>
                    <a:latin typeface="Times New Roman" panose="02020603050405020304" pitchFamily="18" charset="0"/>
                    <a:cs typeface="Times New Roman" panose="02020603050405020304" pitchFamily="18" charset="0"/>
                  </a:rPr>
                  <a:t>=−Min(y(x))</a:t>
                </a:r>
              </a:p>
              <a:p>
                <a:pPr marL="0" indent="0">
                  <a:lnSpc>
                    <a:spcPct val="100000"/>
                  </a:lnSpc>
                  <a:buNone/>
                </a:pPr>
                <a:r>
                  <a:rPr lang="en-US" sz="1100" b="1" dirty="0">
                    <a:solidFill>
                      <a:schemeClr val="tx2"/>
                    </a:solidFill>
                    <a:latin typeface="Times New Roman" panose="02020603050405020304" pitchFamily="18" charset="0"/>
                    <a:cs typeface="Times New Roman" panose="02020603050405020304" pitchFamily="18" charset="0"/>
                  </a:rPr>
                  <a:t>Rz (Maximum Height of the Profile): </a:t>
                </a:r>
                <a:r>
                  <a:rPr lang="en-US" sz="1100" dirty="0">
                    <a:solidFill>
                      <a:schemeClr val="tx2"/>
                    </a:solidFill>
                    <a:latin typeface="Times New Roman" panose="02020603050405020304" pitchFamily="18" charset="0"/>
                    <a:cs typeface="Times New Roman" panose="02020603050405020304" pitchFamily="18" charset="0"/>
                  </a:rPr>
                  <a:t>It measures the maximum peak-to-valley height within the sampling length along the surface profile. which is the same formula as Rt, measuring the peak-to-valley height within the sampling length.</a:t>
                </a:r>
              </a:p>
              <a:p>
                <a:pPr>
                  <a:lnSpc>
                    <a:spcPct val="100000"/>
                  </a:lnSpc>
                </a:pPr>
                <a:r>
                  <a:rPr lang="es-ES" sz="1100" b="1" dirty="0" err="1">
                    <a:solidFill>
                      <a:schemeClr val="tx2"/>
                    </a:solidFill>
                    <a:latin typeface="Times New Roman" panose="02020603050405020304" pitchFamily="18" charset="0"/>
                    <a:cs typeface="Times New Roman" panose="02020603050405020304" pitchFamily="18" charset="0"/>
                  </a:rPr>
                  <a:t>Rz</a:t>
                </a:r>
                <a:r>
                  <a:rPr lang="es-ES" sz="1100" b="1" dirty="0">
                    <a:solidFill>
                      <a:schemeClr val="tx2"/>
                    </a:solidFill>
                    <a:latin typeface="Times New Roman" panose="02020603050405020304" pitchFamily="18" charset="0"/>
                    <a:cs typeface="Times New Roman" panose="02020603050405020304" pitchFamily="18" charset="0"/>
                  </a:rPr>
                  <a:t>=Max(y(x))−Min(y(x))</a:t>
                </a:r>
                <a:endParaRPr lang="en-US" sz="1100" b="1" dirty="0">
                  <a:solidFill>
                    <a:schemeClr val="tx2"/>
                  </a:solidFill>
                  <a:latin typeface="Times New Roman" panose="02020603050405020304" pitchFamily="18" charset="0"/>
                  <a:cs typeface="Times New Roman" panose="02020603050405020304" pitchFamily="18" charset="0"/>
                </a:endParaRPr>
              </a:p>
            </p:txBody>
          </p:sp>
        </mc:Choice>
        <mc:Fallback xmlns="">
          <p:sp>
            <p:nvSpPr>
              <p:cNvPr id="3" name="Content Placeholder 2">
                <a:extLst>
                  <a:ext uri="{FF2B5EF4-FFF2-40B4-BE49-F238E27FC236}">
                    <a16:creationId xmlns:a16="http://schemas.microsoft.com/office/drawing/2014/main" id="{AAD95328-593C-1AE1-8A94-42858BABB246}"/>
                  </a:ext>
                </a:extLst>
              </p:cNvPr>
              <p:cNvSpPr>
                <a:spLocks noGrp="1" noRot="1" noChangeAspect="1" noMove="1" noResize="1" noEditPoints="1" noAdjustHandles="1" noChangeArrowheads="1" noChangeShapeType="1" noTextEdit="1"/>
              </p:cNvSpPr>
              <p:nvPr>
                <p:ph idx="1"/>
              </p:nvPr>
            </p:nvSpPr>
            <p:spPr>
              <a:xfrm>
                <a:off x="5388459" y="728906"/>
                <a:ext cx="5813687" cy="5545420"/>
              </a:xfrm>
              <a:blipFill>
                <a:blip r:embed="rId2"/>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E0E2D48-4773-1CB0-AEF4-A8DA5E346193}"/>
              </a:ext>
            </a:extLst>
          </p:cNvPr>
          <p:cNvSpPr txBox="1"/>
          <p:nvPr/>
        </p:nvSpPr>
        <p:spPr>
          <a:xfrm>
            <a:off x="594360" y="2400477"/>
            <a:ext cx="3996772" cy="2462213"/>
          </a:xfrm>
          <a:prstGeom prst="rect">
            <a:avLst/>
          </a:prstGeom>
          <a:noFill/>
        </p:spPr>
        <p:txBody>
          <a:bodyPr wrap="square" rtlCol="0">
            <a:spAutoFit/>
          </a:bodyPr>
          <a:lstStyle/>
          <a:p>
            <a:r>
              <a:rPr lang="en-US" sz="1400" dirty="0"/>
              <a:t>Using a stylus or a laser probe to trace the machined component's surface profile, these values are then determined by examining the deviations from the ideal reference line or surface. The roughness parameters are calculated statistically using the deviations that the equipment captures at various spots along the </a:t>
            </a:r>
            <a:r>
              <a:rPr lang="en-US" sz="1400" dirty="0" err="1"/>
              <a:t>surface.To</a:t>
            </a:r>
            <a:r>
              <a:rPr lang="en-US" sz="1400" dirty="0"/>
              <a:t> determine the corresponding roughness parameters, these formulas require integrating or evaluating the roughness profile y(x) over a certain sampling length l.</a:t>
            </a:r>
          </a:p>
        </p:txBody>
      </p:sp>
    </p:spTree>
    <p:extLst>
      <p:ext uri="{BB962C8B-B14F-4D97-AF65-F5344CB8AC3E}">
        <p14:creationId xmlns:p14="http://schemas.microsoft.com/office/powerpoint/2010/main" val="2838614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BC6B-C394-7FBB-AB4F-828A41E41886}"/>
              </a:ext>
            </a:extLst>
          </p:cNvPr>
          <p:cNvSpPr>
            <a:spLocks noGrp="1"/>
          </p:cNvSpPr>
          <p:nvPr>
            <p:ph type="title"/>
          </p:nvPr>
        </p:nvSpPr>
        <p:spPr/>
        <p:txBody>
          <a:bodyPr>
            <a:normAutofit/>
          </a:bodyPr>
          <a:lstStyle/>
          <a:p>
            <a:r>
              <a:rPr lang="en-US" sz="2200" dirty="0"/>
              <a:t>CONCLUSION</a:t>
            </a:r>
            <a:br>
              <a:rPr lang="en-US" sz="2200" dirty="0"/>
            </a:br>
            <a:endParaRPr lang="en-US" sz="2200" dirty="0"/>
          </a:p>
        </p:txBody>
      </p:sp>
      <p:sp>
        <p:nvSpPr>
          <p:cNvPr id="4" name="Rectangle 1">
            <a:extLst>
              <a:ext uri="{FF2B5EF4-FFF2-40B4-BE49-F238E27FC236}">
                <a16:creationId xmlns:a16="http://schemas.microsoft.com/office/drawing/2014/main" id="{C605E9A8-EBAD-D4C9-79AA-029F2657D4BE}"/>
              </a:ext>
            </a:extLst>
          </p:cNvPr>
          <p:cNvSpPr>
            <a:spLocks noGrp="1" noChangeArrowheads="1"/>
          </p:cNvSpPr>
          <p:nvPr>
            <p:ph idx="1"/>
          </p:nvPr>
        </p:nvSpPr>
        <p:spPr bwMode="auto">
          <a:xfrm>
            <a:off x="457200" y="1267568"/>
            <a:ext cx="11557000" cy="3995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indent="0">
              <a:lnSpc>
                <a:spcPct val="115000"/>
              </a:lnSpc>
              <a:spcBef>
                <a:spcPts val="0"/>
              </a:spcBef>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"In conclusion, two distinct electrolytes—</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NaBr</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and NaNO3—and a three-level feed rate variation were used to perform Rene 41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microdrilling</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Following an analysis of the experiment's findings, the following findings were made:</a:t>
            </a:r>
          </a:p>
          <a:p>
            <a:pPr marL="0" marR="0" indent="0">
              <a:lnSpc>
                <a:spcPct val="115000"/>
              </a:lnSpc>
              <a:spcBef>
                <a:spcPts val="0"/>
              </a:spcBef>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R="0">
              <a:lnSpc>
                <a:spcPct val="115000"/>
              </a:lnSpc>
              <a:spcBef>
                <a:spcPts val="0"/>
              </a:spcBef>
              <a:spcAft>
                <a:spcPts val="0"/>
              </a:spcAft>
              <a:buFont typeface="Wingdings" panose="05000000000000000000" pitchFamily="2" charset="2"/>
              <a:buChar char="Ø"/>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When compared to the passivating NaNO3 electrolyte, the non-passivating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NaBr</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electrolyte demonstrated a higher rate of material removal. The fact that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NaBr</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did not develop a surface layer on Rene 41 allowed for rapid and effective removal of material.</a:t>
            </a:r>
          </a:p>
          <a:p>
            <a:pPr marL="0" marR="0" indent="0">
              <a:lnSpc>
                <a:spcPct val="115000"/>
              </a:lnSpc>
              <a:spcBef>
                <a:spcPts val="0"/>
              </a:spcBef>
              <a:spcAft>
                <a:spcPts val="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R="0">
              <a:lnSpc>
                <a:spcPct val="115000"/>
              </a:lnSpc>
              <a:spcBef>
                <a:spcPts val="0"/>
              </a:spcBef>
              <a:spcAft>
                <a:spcPts val="0"/>
              </a:spcAft>
              <a:buFont typeface="Wingdings" panose="05000000000000000000" pitchFamily="2" charset="2"/>
              <a:buChar char="Ø"/>
            </a:pP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On the other hand, when Rene 41 was machined with NaNO3, there was a lot of stray corrosion, which caused the surface to be rougher than when </a:t>
            </a:r>
            <a:r>
              <a:rPr lang="en-US" sz="1800" kern="0" dirty="0" err="1">
                <a:effectLst/>
                <a:latin typeface="Times New Roman" panose="02020603050405020304" pitchFamily="18" charset="0"/>
                <a:ea typeface="Times New Roman" panose="02020603050405020304" pitchFamily="18" charset="0"/>
                <a:cs typeface="Times New Roman" panose="02020603050405020304" pitchFamily="18" charset="0"/>
              </a:rPr>
              <a:t>NaBr</a:t>
            </a:r>
            <a:r>
              <a:rPr lang="en-US" sz="1800" kern="0" dirty="0">
                <a:effectLst/>
                <a:latin typeface="Times New Roman" panose="02020603050405020304" pitchFamily="18" charset="0"/>
                <a:ea typeface="Times New Roman" panose="02020603050405020304" pitchFamily="18" charset="0"/>
                <a:cs typeface="Times New Roman" panose="02020603050405020304" pitchFamily="18" charset="0"/>
              </a:rPr>
              <a:t> electrolyte was used.</a:t>
            </a: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chemeClr val="tx1"/>
                </a:solidFill>
                <a:effectLst/>
                <a:latin typeface="Arial" panose="020B0604020202020204" pitchFamily="34" charset="0"/>
              </a:rPr>
            </a:br>
            <a:br>
              <a:rPr kumimoji="0" lang="en-US" altLang="en-US" sz="1800" b="0" i="0" u="none" strike="noStrike" cap="none" normalizeH="0" baseline="0" dirty="0">
                <a:ln>
                  <a:noFill/>
                </a:ln>
                <a:solidFill>
                  <a:schemeClr val="tx1"/>
                </a:solidFill>
                <a:effectLst/>
                <a:latin typeface="Arial" panose="020B0604020202020204" pitchFamily="34" charset="0"/>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98045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AEC42-6DF7-AB49-6918-EAC1BE8D91BA}"/>
              </a:ext>
            </a:extLst>
          </p:cNvPr>
          <p:cNvSpPr>
            <a:spLocks noGrp="1"/>
          </p:cNvSpPr>
          <p:nvPr>
            <p:ph type="title"/>
          </p:nvPr>
        </p:nvSpPr>
        <p:spPr/>
        <p:txBody>
          <a:bodyPr/>
          <a:lstStyle/>
          <a:p>
            <a:r>
              <a:rPr lang="en-US" dirty="0"/>
              <a:t>REFERENCES</a:t>
            </a:r>
          </a:p>
        </p:txBody>
      </p:sp>
      <p:graphicFrame>
        <p:nvGraphicFramePr>
          <p:cNvPr id="7" name="Content Placeholder 2">
            <a:extLst>
              <a:ext uri="{FF2B5EF4-FFF2-40B4-BE49-F238E27FC236}">
                <a16:creationId xmlns:a16="http://schemas.microsoft.com/office/drawing/2014/main" id="{43D0ED4B-BDFC-D78C-5A6D-C8FA741A44D2}"/>
              </a:ext>
            </a:extLst>
          </p:cNvPr>
          <p:cNvGraphicFramePr>
            <a:graphicFrameLocks noGrp="1"/>
          </p:cNvGraphicFramePr>
          <p:nvPr>
            <p:ph idx="1"/>
          </p:nvPr>
        </p:nvGraphicFramePr>
        <p:xfrm>
          <a:off x="457200" y="1825625"/>
          <a:ext cx="10722932"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8902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A6285CA-6AFA-4F27-AFB5-1B32CDE09B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AF152BFE-7BA8-4007-AD9C-F4DC95E437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7BCC6446-8462-4A63-9B6F-8F57EC40F6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65271" y="2673521"/>
            <a:ext cx="568289" cy="568289"/>
          </a:xfrm>
          <a:prstGeom prst="rtTriangle">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Document 16">
            <a:extLst>
              <a:ext uri="{FF2B5EF4-FFF2-40B4-BE49-F238E27FC236}">
                <a16:creationId xmlns:a16="http://schemas.microsoft.com/office/drawing/2014/main" id="{B6DE7CCF-F894-44DD-9FA3-8BD0D5CE25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819901" y="1485903"/>
            <a:ext cx="6858000" cy="3886199"/>
          </a:xfrm>
          <a:prstGeom prst="flowChartDocument">
            <a:avLst/>
          </a:prstGeom>
          <a:solidFill>
            <a:schemeClr val="accent1">
              <a:lumMod val="20000"/>
              <a:lumOff val="8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bg1"/>
              </a:solidFill>
            </a:endParaRPr>
          </a:p>
        </p:txBody>
      </p:sp>
      <p:grpSp>
        <p:nvGrpSpPr>
          <p:cNvPr id="19" name="Group 18">
            <a:extLst>
              <a:ext uri="{FF2B5EF4-FFF2-40B4-BE49-F238E27FC236}">
                <a16:creationId xmlns:a16="http://schemas.microsoft.com/office/drawing/2014/main" id="{8118ECEF-CA6A-4CB6-BCA5-59B2DB40C4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214" y="-1"/>
            <a:ext cx="12214827" cy="6858000"/>
            <a:chOff x="-6214" y="-1"/>
            <a:chExt cx="12214827" cy="6858000"/>
          </a:xfrm>
        </p:grpSpPr>
        <p:cxnSp>
          <p:nvCxnSpPr>
            <p:cNvPr id="20" name="Straight Connector 19">
              <a:extLst>
                <a:ext uri="{FF2B5EF4-FFF2-40B4-BE49-F238E27FC236}">
                  <a16:creationId xmlns:a16="http://schemas.microsoft.com/office/drawing/2014/main" id="{CDC2A251-C28C-4A72-BAFF-511640FB2E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DDB2429-3E01-4CD5-998D-8F5716A0987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1E26953B-4BE7-4AD0-B471-088DBB23D7D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9D9ED6D-9817-4272-9FEF-E674FBCCCC8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718C0DE-4596-4A70-AA4F-E678AC7FBC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B48095-74C2-4053-872D-D3F70910C3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6224D0B6-A4CB-4D98-A1DC-2770B95F9EA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B39DE9C-23C1-4ABA-BD0D-B76BDC9630D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9DDAAE0-966C-4350-8819-857CF524F34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EE6C021-FBD3-42F3-9A9C-69C4E71989C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02961B9-65E1-4B12-AD98-9845BC3F43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B22ABFE0-D700-4FD9-9CC8-D138B29ABFD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6FFF1A3-B8BF-470C-9436-D5B7818535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98B6551-FF5D-49F5-8D3E-757AEC357AF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0F3BFE5-573C-42C0-94D5-E5513CCC57D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357931AB-4B07-4E0E-B3E4-84E2452E0A9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C4789DB-7083-4597-9FC7-6336EA0BE3D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E0B4F1D-D11A-4023-BE6B-6679ABB2B40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28633D7A-F6FC-418F-AD87-0EE148C1A0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0FC8FCC-6F69-4802-995C-903AE441629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6ABFCE7-4796-4186-8EDC-DB6CE87BC7E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1935BF2-A804-46BA-940A-DDAD7888F3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D012DA9-8D67-483A-8071-2903F2E3B23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09163DC-956E-44BE-B55A-E6C2C851DD2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76CDE9FD-1880-483F-A039-BEB3AB0D374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8DDB23B-71E7-42A3-B055-5740EE14C5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7245B63-D771-461D-A625-4B49966D248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F1DF9FF-1F61-4B4F-8993-6897DE09C9C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092F139-6734-46F3-B176-11741F1F732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F0145729-DDAB-643E-7413-7D031FB2A515}"/>
              </a:ext>
            </a:extLst>
          </p:cNvPr>
          <p:cNvSpPr>
            <a:spLocks noGrp="1"/>
          </p:cNvSpPr>
          <p:nvPr>
            <p:ph type="ctrTitle"/>
          </p:nvPr>
        </p:nvSpPr>
        <p:spPr>
          <a:xfrm>
            <a:off x="453142" y="725467"/>
            <a:ext cx="5414255" cy="2784496"/>
          </a:xfrm>
        </p:spPr>
        <p:txBody>
          <a:bodyPr>
            <a:normAutofit/>
          </a:bodyPr>
          <a:lstStyle/>
          <a:p>
            <a:pPr algn="l"/>
            <a:r>
              <a:rPr lang="en-US" dirty="0">
                <a:solidFill>
                  <a:schemeClr val="tx2"/>
                </a:solidFill>
              </a:rPr>
              <a:t>THANK YOU</a:t>
            </a:r>
          </a:p>
        </p:txBody>
      </p:sp>
      <p:pic>
        <p:nvPicPr>
          <p:cNvPr id="8" name="Graphic 7" descr="Handshake">
            <a:extLst>
              <a:ext uri="{FF2B5EF4-FFF2-40B4-BE49-F238E27FC236}">
                <a16:creationId xmlns:a16="http://schemas.microsoft.com/office/drawing/2014/main" id="{BDAC9D56-454B-EBAA-9569-B8EB7742C5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89158" y="988340"/>
            <a:ext cx="4997188" cy="4997188"/>
          </a:xfrm>
          <a:prstGeom prst="rect">
            <a:avLst/>
          </a:prstGeom>
        </p:spPr>
      </p:pic>
    </p:spTree>
    <p:extLst>
      <p:ext uri="{BB962C8B-B14F-4D97-AF65-F5344CB8AC3E}">
        <p14:creationId xmlns:p14="http://schemas.microsoft.com/office/powerpoint/2010/main" val="922861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 name="Rectangle 10">
            <a:extLst>
              <a:ext uri="{FF2B5EF4-FFF2-40B4-BE49-F238E27FC236}">
                <a16:creationId xmlns:a16="http://schemas.microsoft.com/office/drawing/2014/main" id="{90B4ACB0-2B52-48C2-9BC9-553BE73567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ight Triangle 12">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96085" y="1566850"/>
            <a:ext cx="568289" cy="568289"/>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6" name="Straight Connector 15">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7376ABC5-C71B-045D-DD2A-FAF286ABAA75}"/>
              </a:ext>
            </a:extLst>
          </p:cNvPr>
          <p:cNvSpPr>
            <a:spLocks noGrp="1"/>
          </p:cNvSpPr>
          <p:nvPr>
            <p:ph type="title"/>
          </p:nvPr>
        </p:nvSpPr>
        <p:spPr>
          <a:xfrm>
            <a:off x="457200" y="728907"/>
            <a:ext cx="4952999" cy="2244176"/>
          </a:xfrm>
        </p:spPr>
        <p:txBody>
          <a:bodyPr>
            <a:normAutofit/>
          </a:bodyPr>
          <a:lstStyle/>
          <a:p>
            <a:r>
              <a:rPr lang="en-US" b="1" i="1" u="sng">
                <a:solidFill>
                  <a:schemeClr val="tx2"/>
                </a:solidFill>
              </a:rPr>
              <a:t>OUTLINE:</a:t>
            </a:r>
          </a:p>
        </p:txBody>
      </p:sp>
      <p:sp>
        <p:nvSpPr>
          <p:cNvPr id="3" name="Content Placeholder 2">
            <a:extLst>
              <a:ext uri="{FF2B5EF4-FFF2-40B4-BE49-F238E27FC236}">
                <a16:creationId xmlns:a16="http://schemas.microsoft.com/office/drawing/2014/main" id="{E6A5DC13-CB66-1C28-3FBA-627AFB29A495}"/>
              </a:ext>
            </a:extLst>
          </p:cNvPr>
          <p:cNvSpPr>
            <a:spLocks noGrp="1"/>
          </p:cNvSpPr>
          <p:nvPr>
            <p:ph idx="1"/>
          </p:nvPr>
        </p:nvSpPr>
        <p:spPr>
          <a:xfrm>
            <a:off x="457200" y="3264832"/>
            <a:ext cx="4952999" cy="3009494"/>
          </a:xfrm>
        </p:spPr>
        <p:txBody>
          <a:bodyPr>
            <a:normAutofit/>
          </a:bodyPr>
          <a:lstStyle/>
          <a:p>
            <a:pPr>
              <a:buFont typeface="Wingdings" panose="05000000000000000000" pitchFamily="2" charset="2"/>
              <a:buChar char="Ø"/>
            </a:pPr>
            <a:r>
              <a:rPr lang="en-US" sz="1800" dirty="0">
                <a:solidFill>
                  <a:schemeClr val="tx2"/>
                </a:solidFill>
              </a:rPr>
              <a:t>INTRODUCTION</a:t>
            </a:r>
          </a:p>
          <a:p>
            <a:pPr>
              <a:buFont typeface="Wingdings" panose="05000000000000000000" pitchFamily="2" charset="2"/>
              <a:buChar char="Ø"/>
            </a:pPr>
            <a:r>
              <a:rPr lang="en-US" sz="1800" dirty="0">
                <a:solidFill>
                  <a:schemeClr val="tx2"/>
                </a:solidFill>
              </a:rPr>
              <a:t>BACKGROUND OF RENE 41 ALLOY</a:t>
            </a:r>
          </a:p>
          <a:p>
            <a:pPr>
              <a:buFont typeface="Wingdings" panose="05000000000000000000" pitchFamily="2" charset="2"/>
              <a:buChar char="Ø"/>
            </a:pPr>
            <a:r>
              <a:rPr lang="en-US" sz="1800" dirty="0">
                <a:solidFill>
                  <a:schemeClr val="tx2"/>
                </a:solidFill>
              </a:rPr>
              <a:t>EXPERIMENTAL DETAILS</a:t>
            </a:r>
          </a:p>
          <a:p>
            <a:pPr>
              <a:buFont typeface="Wingdings" panose="05000000000000000000" pitchFamily="2" charset="2"/>
              <a:buChar char="Ø"/>
            </a:pPr>
            <a:r>
              <a:rPr lang="en-US" sz="1800" dirty="0">
                <a:solidFill>
                  <a:schemeClr val="tx2"/>
                </a:solidFill>
              </a:rPr>
              <a:t>FORMULAS USED</a:t>
            </a:r>
          </a:p>
          <a:p>
            <a:pPr>
              <a:buFont typeface="Wingdings" panose="05000000000000000000" pitchFamily="2" charset="2"/>
              <a:buChar char="Ø"/>
            </a:pPr>
            <a:r>
              <a:rPr lang="en-US" sz="1800" dirty="0">
                <a:solidFill>
                  <a:schemeClr val="tx2"/>
                </a:solidFill>
              </a:rPr>
              <a:t>RESULTS AND DISCUSSION</a:t>
            </a:r>
          </a:p>
          <a:p>
            <a:pPr>
              <a:buFont typeface="Wingdings" panose="05000000000000000000" pitchFamily="2" charset="2"/>
              <a:buChar char="Ø"/>
            </a:pPr>
            <a:r>
              <a:rPr lang="en-US" sz="1800" dirty="0">
                <a:solidFill>
                  <a:schemeClr val="tx2"/>
                </a:solidFill>
              </a:rPr>
              <a:t>REFERENCES</a:t>
            </a:r>
          </a:p>
          <a:p>
            <a:pPr>
              <a:buFont typeface="Wingdings" panose="05000000000000000000" pitchFamily="2" charset="2"/>
              <a:buChar char="Ø"/>
            </a:pPr>
            <a:endParaRPr lang="en-US" sz="1800" dirty="0">
              <a:solidFill>
                <a:schemeClr val="tx2"/>
              </a:solidFill>
            </a:endParaRPr>
          </a:p>
          <a:p>
            <a:pPr>
              <a:buFont typeface="Wingdings" panose="05000000000000000000" pitchFamily="2" charset="2"/>
              <a:buChar char="Ø"/>
            </a:pPr>
            <a:endParaRPr lang="en-US" sz="1800" dirty="0">
              <a:solidFill>
                <a:schemeClr val="tx2"/>
              </a:solidFill>
            </a:endParaRPr>
          </a:p>
          <a:p>
            <a:pPr>
              <a:buFont typeface="Wingdings" panose="05000000000000000000" pitchFamily="2" charset="2"/>
              <a:buChar char="Ø"/>
            </a:pPr>
            <a:endParaRPr lang="en-US" sz="1800" dirty="0">
              <a:solidFill>
                <a:schemeClr val="tx2"/>
              </a:solidFill>
            </a:endParaRPr>
          </a:p>
          <a:p>
            <a:pPr marL="0" indent="0">
              <a:buNone/>
            </a:pPr>
            <a:endParaRPr lang="en-US" sz="1800" dirty="0">
              <a:solidFill>
                <a:schemeClr val="tx2"/>
              </a:solidFill>
            </a:endParaRPr>
          </a:p>
        </p:txBody>
      </p:sp>
      <p:pic>
        <p:nvPicPr>
          <p:cNvPr id="5" name="Picture 4" descr="Work tools on a red background">
            <a:extLst>
              <a:ext uri="{FF2B5EF4-FFF2-40B4-BE49-F238E27FC236}">
                <a16:creationId xmlns:a16="http://schemas.microsoft.com/office/drawing/2014/main" id="{4A6C1630-9C65-FAF5-92BA-C1D208FCF74E}"/>
              </a:ext>
            </a:extLst>
          </p:cNvPr>
          <p:cNvPicPr>
            <a:picLocks noChangeAspect="1"/>
          </p:cNvPicPr>
          <p:nvPr/>
        </p:nvPicPr>
        <p:blipFill rotWithShape="1">
          <a:blip r:embed="rId2"/>
          <a:srcRect l="15968" r="26648" b="-1"/>
          <a:stretch/>
        </p:blipFill>
        <p:spPr>
          <a:xfrm>
            <a:off x="6309311" y="1"/>
            <a:ext cx="5899302" cy="6862230"/>
          </a:xfrm>
          <a:custGeom>
            <a:avLst/>
            <a:gdLst/>
            <a:ahLst/>
            <a:cxnLst/>
            <a:rect l="l" t="t" r="r" b="b"/>
            <a:pathLst>
              <a:path w="5923149" h="6857997">
                <a:moveTo>
                  <a:pt x="320173" y="0"/>
                </a:moveTo>
                <a:lnTo>
                  <a:pt x="5923149" y="0"/>
                </a:lnTo>
                <a:lnTo>
                  <a:pt x="5923149" y="6857997"/>
                </a:lnTo>
                <a:lnTo>
                  <a:pt x="1111789" y="6857997"/>
                </a:lnTo>
                <a:lnTo>
                  <a:pt x="1106562" y="6546368"/>
                </a:lnTo>
                <a:cubicBezTo>
                  <a:pt x="1000021" y="3425651"/>
                  <a:pt x="-688878" y="3321843"/>
                  <a:pt x="320173" y="0"/>
                </a:cubicBezTo>
                <a:close/>
              </a:path>
            </a:pathLst>
          </a:custGeom>
        </p:spPr>
      </p:pic>
    </p:spTree>
    <p:extLst>
      <p:ext uri="{BB962C8B-B14F-4D97-AF65-F5344CB8AC3E}">
        <p14:creationId xmlns:p14="http://schemas.microsoft.com/office/powerpoint/2010/main" val="3934071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0C85150-646B-4AB7-9F43-FC7AB7E6D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Rectangle 12">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5" name="Right Triangle 14">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84145" y="1559143"/>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18" name="Straight Connector 17">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9E96C035-C0C9-F4D5-E534-D90F2049E7FF}"/>
              </a:ext>
            </a:extLst>
          </p:cNvPr>
          <p:cNvSpPr>
            <a:spLocks noGrp="1"/>
          </p:cNvSpPr>
          <p:nvPr>
            <p:ph type="title"/>
          </p:nvPr>
        </p:nvSpPr>
        <p:spPr>
          <a:xfrm>
            <a:off x="457200" y="725467"/>
            <a:ext cx="4952999" cy="2247616"/>
          </a:xfrm>
        </p:spPr>
        <p:txBody>
          <a:bodyPr>
            <a:normAutofit/>
          </a:bodyPr>
          <a:lstStyle/>
          <a:p>
            <a:r>
              <a:rPr lang="en-US" dirty="0"/>
              <a:t>INTRODUCTION</a:t>
            </a:r>
          </a:p>
        </p:txBody>
      </p:sp>
      <p:sp>
        <p:nvSpPr>
          <p:cNvPr id="5" name="Rectangle 2">
            <a:extLst>
              <a:ext uri="{FF2B5EF4-FFF2-40B4-BE49-F238E27FC236}">
                <a16:creationId xmlns:a16="http://schemas.microsoft.com/office/drawing/2014/main" id="{4B9E48FA-2684-DE72-C98E-AF60431B9843}"/>
              </a:ext>
            </a:extLst>
          </p:cNvPr>
          <p:cNvSpPr>
            <a:spLocks noGrp="1" noChangeArrowheads="1"/>
          </p:cNvSpPr>
          <p:nvPr>
            <p:ph idx="1"/>
          </p:nvPr>
        </p:nvSpPr>
        <p:spPr bwMode="auto">
          <a:xfrm>
            <a:off x="457200" y="3264832"/>
            <a:ext cx="4952999" cy="3009494"/>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400" b="0" i="0" u="none" strike="noStrike" cap="none" normalizeH="0" baseline="0">
                <a:ln>
                  <a:noFill/>
                </a:ln>
                <a:effectLst/>
                <a:latin typeface="Arial" panose="020B0604020202020204" pitchFamily="34" charset="0"/>
              </a:rPr>
              <a:t>Micro machining is a key method in the pursuit of precision manufacturing, as it addresses the urgent requirement for functional miniaturization in a variety of industries. With a primary goal of streamlining the micro drilling procedure for Rene 41, a strong high-temperature superalloy often used in aerospace and other industries, our research explores the complex dynamics of electrochemical micro machining (ECMM). Our goal is to uncover insights that have the potential to transform manufacturing processes and result in increased productivity, cost savings, and better component quality. We will do this by examining the complex link between electrolyte type, tool feed rate, and their effects on material removal rate and surface polish.</a:t>
            </a:r>
          </a:p>
        </p:txBody>
      </p:sp>
      <p:pic>
        <p:nvPicPr>
          <p:cNvPr id="7" name="Picture 6" descr="CNC lathe processing">
            <a:extLst>
              <a:ext uri="{FF2B5EF4-FFF2-40B4-BE49-F238E27FC236}">
                <a16:creationId xmlns:a16="http://schemas.microsoft.com/office/drawing/2014/main" id="{1A4BDFD3-14FB-C5F3-5BB9-0B6A027B3B1C}"/>
              </a:ext>
            </a:extLst>
          </p:cNvPr>
          <p:cNvPicPr>
            <a:picLocks noChangeAspect="1"/>
          </p:cNvPicPr>
          <p:nvPr/>
        </p:nvPicPr>
        <p:blipFill rotWithShape="1">
          <a:blip r:embed="rId2"/>
          <a:srcRect l="40201" r="172" b="-1"/>
          <a:stretch/>
        </p:blipFill>
        <p:spPr>
          <a:xfrm>
            <a:off x="6075730" y="13494"/>
            <a:ext cx="6129239" cy="6861439"/>
          </a:xfrm>
          <a:prstGeom prst="rect">
            <a:avLst/>
          </a:prstGeom>
        </p:spPr>
      </p:pic>
    </p:spTree>
    <p:extLst>
      <p:ext uri="{BB962C8B-B14F-4D97-AF65-F5344CB8AC3E}">
        <p14:creationId xmlns:p14="http://schemas.microsoft.com/office/powerpoint/2010/main" val="1258304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57B73489-D0E4-4C8B-884B-43A00CCD33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2" name="Rectangle 51">
            <a:extLst>
              <a:ext uri="{FF2B5EF4-FFF2-40B4-BE49-F238E27FC236}">
                <a16:creationId xmlns:a16="http://schemas.microsoft.com/office/drawing/2014/main" id="{1C582B07-D0F0-4B6B-A5D9-D2F192CB3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Right Triangle 53">
            <a:extLst>
              <a:ext uri="{FF2B5EF4-FFF2-40B4-BE49-F238E27FC236}">
                <a16:creationId xmlns:a16="http://schemas.microsoft.com/office/drawing/2014/main" id="{DA1A4301-6FFC-4C82-A1FA-7634D8CAA8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500000">
            <a:off x="-277931" y="1559140"/>
            <a:ext cx="568289" cy="568289"/>
          </a:xfrm>
          <a:prstGeom prst="rtTriangle">
            <a:avLst/>
          </a:prstGeom>
          <a:solidFill>
            <a:schemeClr val="accent5">
              <a:lumMod val="50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55">
            <a:extLst>
              <a:ext uri="{FF2B5EF4-FFF2-40B4-BE49-F238E27FC236}">
                <a16:creationId xmlns:a16="http://schemas.microsoft.com/office/drawing/2014/main" id="{8323DD1D-77DE-48B2-A0A0-6265801531E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14827" cy="6858000"/>
            <a:chOff x="-6214" y="-1"/>
            <a:chExt cx="12214827" cy="6858000"/>
          </a:xfrm>
        </p:grpSpPr>
        <p:cxnSp>
          <p:nvCxnSpPr>
            <p:cNvPr id="57" name="Straight Connector 56">
              <a:extLst>
                <a:ext uri="{FF2B5EF4-FFF2-40B4-BE49-F238E27FC236}">
                  <a16:creationId xmlns:a16="http://schemas.microsoft.com/office/drawing/2014/main" id="{5C230063-C474-48F9-AD35-F649415C229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214" y="6686283"/>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251EB77-6139-46FD-BABC-85764659488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A8177B72-4955-469C-BAF0-E076263794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9325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C09269C7-DB34-4A8C-BAC9-2496A058B8BD}"/>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9252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FFA42117-D401-4236-8EAA-EC9095D4C64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9196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746B91E-6053-4974-B374-9D1B8FBD70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9140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D5DA8D3-12FB-4731-BDBC-93B6113D0C4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9084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D16B49A-4893-4729-87B8-9A0B8E592D9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9028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06D93EE-2329-4706-89C0-BB6C94A39A7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18971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3DC3E76F-2DB4-40DA-8C45-943861B1723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618915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56318F6-E559-4DA6-95C0-D2BB10BA641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188594"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83243B57-CFAA-461A-AE56-A61CF60F3AD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8188032"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86AEACE9-7BE6-4FC5-9686-47F15ABA569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9187470"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5DCAE5B4-5700-44A8-91DA-D8415FB04FA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0186908"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F2F9D9C9-D01B-4870-8B33-310D77DF5B3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18634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05DDC7F-2142-41F1-B1E3-A37A0B6FD16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185786" y="-1"/>
              <a:ext cx="0" cy="685800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1B19576-1AA2-4552-8D7D-831B1378149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717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C504D005-AC5D-4160-8184-5BB45CE004E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72890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DA540368-C5A6-4F28-A60E-763362A6E5B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28609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767B4722-C810-495C-BB11-45141E367DC8}"/>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184328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83B1706B-6FE4-44FB-B429-E59AE3B16DB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40047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F9DD5DAD-1CA2-48BA-94BF-70B1AC2BB58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295766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76A21FA-0159-4468-9737-BDBD3426183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351485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0870688F-0FB0-4A4A-9F90-7EAE14CAE20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07204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8F7D7D25-8970-4DD6-A3D7-0D550BA85CF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462923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B480E32-418E-4DE3-B6E7-2F803A2C756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18642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0985F833-A609-4B9C-A0D7-6DF88DB7BA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5743616"/>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AA9A587-B078-4028-A924-4A6DDDA2C41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0" y="6857999"/>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1E2E5E8E-3025-4C93-9E63-9C47C5BBA99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6613" y="6248400"/>
              <a:ext cx="12192000" cy="0"/>
            </a:xfrm>
            <a:prstGeom prst="line">
              <a:avLst/>
            </a:prstGeom>
            <a:ln w="19050">
              <a:solidFill>
                <a:schemeClr val="accent2">
                  <a:alpha val="15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F05CBCD3-D605-4DBE-7B1A-5D935800DFBE}"/>
              </a:ext>
            </a:extLst>
          </p:cNvPr>
          <p:cNvSpPr>
            <a:spLocks noGrp="1"/>
          </p:cNvSpPr>
          <p:nvPr>
            <p:ph type="title"/>
          </p:nvPr>
        </p:nvSpPr>
        <p:spPr>
          <a:xfrm>
            <a:off x="457200" y="725469"/>
            <a:ext cx="4952999" cy="2247614"/>
          </a:xfrm>
        </p:spPr>
        <p:txBody>
          <a:bodyPr>
            <a:normAutofit/>
          </a:bodyPr>
          <a:lstStyle/>
          <a:p>
            <a:r>
              <a:rPr lang="en-US" sz="4100"/>
              <a:t>BACKGROUND OF RENE 41 ALLOY</a:t>
            </a:r>
            <a:br>
              <a:rPr lang="en-US" sz="4100"/>
            </a:br>
            <a:endParaRPr lang="en-US" sz="4100"/>
          </a:p>
        </p:txBody>
      </p:sp>
      <p:sp>
        <p:nvSpPr>
          <p:cNvPr id="4" name="Rectangle 1">
            <a:extLst>
              <a:ext uri="{FF2B5EF4-FFF2-40B4-BE49-F238E27FC236}">
                <a16:creationId xmlns:a16="http://schemas.microsoft.com/office/drawing/2014/main" id="{0C8ECC11-F74C-3041-3FB0-34B1C27E4C5E}"/>
              </a:ext>
            </a:extLst>
          </p:cNvPr>
          <p:cNvSpPr>
            <a:spLocks noGrp="1" noChangeArrowheads="1"/>
          </p:cNvSpPr>
          <p:nvPr>
            <p:ph idx="1"/>
          </p:nvPr>
        </p:nvSpPr>
        <p:spPr bwMode="auto">
          <a:xfrm>
            <a:off x="457200" y="2400475"/>
            <a:ext cx="4952999" cy="3873851"/>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400" b="1" i="1" u="sng" strike="noStrike" cap="none" normalizeH="0" baseline="0" dirty="0">
                <a:ln>
                  <a:noFill/>
                </a:ln>
                <a:effectLst/>
                <a:latin typeface="Arial" panose="020B0604020202020204" pitchFamily="34" charset="0"/>
              </a:rPr>
              <a:t>Unmatched Strength and Thermal Stability: </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400" b="0" i="0" u="none" strike="noStrike" cap="none" normalizeH="0" baseline="0" dirty="0">
                <a:ln>
                  <a:noFill/>
                </a:ln>
                <a:effectLst/>
                <a:latin typeface="Arial" panose="020B0604020202020204" pitchFamily="34" charset="0"/>
              </a:rPr>
              <a:t>Rene 41 is a key component of industrial machinery and vital aerospace propulsion systems due to its extraordinary strength and unrivaled thermal stability. Its ability to withstand high temperatures guarantees dependable and constant performance in a range of applications. </a:t>
            </a:r>
            <a:br>
              <a:rPr kumimoji="0" lang="en-US" altLang="en-US" sz="1400" b="0" i="0" u="none" strike="noStrike" cap="none" normalizeH="0" baseline="0" dirty="0">
                <a:ln>
                  <a:noFill/>
                </a:ln>
                <a:effectLst/>
                <a:latin typeface="Arial" panose="020B0604020202020204" pitchFamily="34" charset="0"/>
              </a:rPr>
            </a:br>
            <a:br>
              <a:rPr kumimoji="0" lang="en-US" altLang="en-US" sz="1400" b="0" i="0" u="none" strike="noStrike" cap="none" normalizeH="0" baseline="0" dirty="0">
                <a:ln>
                  <a:noFill/>
                </a:ln>
                <a:effectLst/>
                <a:latin typeface="Arial" panose="020B0604020202020204" pitchFamily="34" charset="0"/>
              </a:rPr>
            </a:br>
            <a:r>
              <a:rPr kumimoji="0" lang="en-US" altLang="en-US" sz="1400" b="1" i="1" u="sng" strike="noStrike" cap="none" normalizeH="0" baseline="0" dirty="0">
                <a:ln>
                  <a:noFill/>
                </a:ln>
                <a:effectLst/>
                <a:latin typeface="Arial" panose="020B0604020202020204" pitchFamily="34" charset="0"/>
              </a:rPr>
              <a:t>Rene 41 Micro Drilling Optimization: </a:t>
            </a:r>
          </a:p>
          <a:p>
            <a:pPr marL="0" marR="0" lvl="0" indent="0" defTabSz="914400" rtl="0" eaLnBrk="0" fontAlgn="base" latinLnBrk="0" hangingPunct="0">
              <a:lnSpc>
                <a:spcPct val="100000"/>
              </a:lnSpc>
              <a:spcBef>
                <a:spcPct val="0"/>
              </a:spcBef>
              <a:spcAft>
                <a:spcPts val="600"/>
              </a:spcAft>
              <a:buClrTx/>
              <a:buSzTx/>
              <a:buFontTx/>
              <a:buNone/>
              <a:tabLst/>
            </a:pPr>
            <a:r>
              <a:rPr kumimoji="0" lang="en-US" altLang="en-US" sz="1400" b="0" i="0" u="none" strike="noStrike" cap="none" normalizeH="0" baseline="0" dirty="0">
                <a:ln>
                  <a:noFill/>
                </a:ln>
                <a:effectLst/>
                <a:latin typeface="Arial" panose="020B0604020202020204" pitchFamily="34" charset="0"/>
              </a:rPr>
              <a:t>Our research explores the complex procedure of Rene 41 alloy-specific micro drilling optimization. We hope to increase drilling efficiency and precision by utilizing cutting-edge electrochemical micromachining processes, which will enable the alloy to reach its full potential in industrial and aerospace applications. </a:t>
            </a:r>
            <a:br>
              <a:rPr kumimoji="0" lang="en-US" altLang="en-US" sz="1100" b="0" i="0" u="none" strike="noStrike" cap="none" normalizeH="0" baseline="0" dirty="0">
                <a:ln>
                  <a:noFill/>
                </a:ln>
                <a:effectLst/>
                <a:latin typeface="Arial" panose="020B0604020202020204" pitchFamily="34" charset="0"/>
              </a:rPr>
            </a:br>
            <a:br>
              <a:rPr kumimoji="0" lang="en-US" altLang="en-US" sz="1100" b="0" i="0" u="none" strike="noStrike" cap="none" normalizeH="0" baseline="0" dirty="0">
                <a:ln>
                  <a:noFill/>
                </a:ln>
                <a:effectLst/>
                <a:latin typeface="Arial" panose="020B0604020202020204" pitchFamily="34" charset="0"/>
              </a:rPr>
            </a:br>
            <a:endParaRPr kumimoji="0" lang="en-US" altLang="en-US" sz="1100" b="0" i="0" u="none" strike="noStrike" cap="none" normalizeH="0" baseline="0" dirty="0">
              <a:ln>
                <a:noFill/>
              </a:ln>
              <a:effectLst/>
              <a:latin typeface="Arial" panose="020B0604020202020204" pitchFamily="34" charset="0"/>
            </a:endParaRPr>
          </a:p>
        </p:txBody>
      </p:sp>
      <p:sp>
        <p:nvSpPr>
          <p:cNvPr id="87" name="Flowchart: Document 86">
            <a:extLst>
              <a:ext uri="{FF2B5EF4-FFF2-40B4-BE49-F238E27FC236}">
                <a16:creationId xmlns:a16="http://schemas.microsoft.com/office/drawing/2014/main" id="{A890253F-325A-4AC7-AF5F-06FB890E8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455724" y="2105114"/>
            <a:ext cx="6858000" cy="2647778"/>
          </a:xfrm>
          <a:prstGeom prst="flowChartDocument">
            <a:avLst/>
          </a:prstGeom>
          <a:solidFill>
            <a:schemeClr val="accent5">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6" name="Picture 5" descr="Molecules">
            <a:extLst>
              <a:ext uri="{FF2B5EF4-FFF2-40B4-BE49-F238E27FC236}">
                <a16:creationId xmlns:a16="http://schemas.microsoft.com/office/drawing/2014/main" id="{9DD6B8A3-2DFE-9661-3E0A-07BFB8F032D2}"/>
              </a:ext>
            </a:extLst>
          </p:cNvPr>
          <p:cNvPicPr>
            <a:picLocks noChangeAspect="1"/>
          </p:cNvPicPr>
          <p:nvPr/>
        </p:nvPicPr>
        <p:blipFill rotWithShape="1">
          <a:blip r:embed="rId2"/>
          <a:srcRect l="25935" r="7315"/>
          <a:stretch/>
        </p:blipFill>
        <p:spPr>
          <a:xfrm>
            <a:off x="6025896" y="457200"/>
            <a:ext cx="5879592" cy="5879592"/>
          </a:xfrm>
          <a:custGeom>
            <a:avLst/>
            <a:gdLst/>
            <a:ahLst/>
            <a:cxnLst/>
            <a:rect l="l" t="t" r="r" b="b"/>
            <a:pathLst>
              <a:path w="5777910" h="5777910">
                <a:moveTo>
                  <a:pt x="2888955" y="0"/>
                </a:moveTo>
                <a:cubicBezTo>
                  <a:pt x="4484481" y="0"/>
                  <a:pt x="5777910" y="1293429"/>
                  <a:pt x="5777910" y="2888955"/>
                </a:cubicBezTo>
                <a:cubicBezTo>
                  <a:pt x="5777910" y="4484481"/>
                  <a:pt x="4484481" y="5777910"/>
                  <a:pt x="2888955" y="5777910"/>
                </a:cubicBezTo>
                <a:cubicBezTo>
                  <a:pt x="1293429" y="5777910"/>
                  <a:pt x="0" y="4484481"/>
                  <a:pt x="0" y="2888955"/>
                </a:cubicBezTo>
                <a:cubicBezTo>
                  <a:pt x="0" y="1293429"/>
                  <a:pt x="1293429" y="0"/>
                  <a:pt x="2888955" y="0"/>
                </a:cubicBezTo>
                <a:close/>
              </a:path>
            </a:pathLst>
          </a:custGeom>
        </p:spPr>
      </p:pic>
    </p:spTree>
    <p:extLst>
      <p:ext uri="{BB962C8B-B14F-4D97-AF65-F5344CB8AC3E}">
        <p14:creationId xmlns:p14="http://schemas.microsoft.com/office/powerpoint/2010/main" val="21578239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
            <a:extLst>
              <a:ext uri="{FF2B5EF4-FFF2-40B4-BE49-F238E27FC236}">
                <a16:creationId xmlns:a16="http://schemas.microsoft.com/office/drawing/2014/main" id="{349CF058-BED1-8DF4-6C84-6D79542C9FF7}"/>
              </a:ext>
            </a:extLst>
          </p:cNvPr>
          <p:cNvSpPr>
            <a:spLocks noGrp="1" noChangeArrowheads="1"/>
          </p:cNvSpPr>
          <p:nvPr>
            <p:ph type="subTitle" idx="1"/>
          </p:nvPr>
        </p:nvSpPr>
        <p:spPr bwMode="auto">
          <a:xfrm>
            <a:off x="233464" y="1579992"/>
            <a:ext cx="11322996"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1" u="sng" strike="noStrike" cap="none" normalizeH="0" baseline="0" dirty="0">
                <a:ln>
                  <a:noFill/>
                </a:ln>
                <a:solidFill>
                  <a:schemeClr val="bg1"/>
                </a:solidFill>
                <a:effectLst/>
                <a:latin typeface="Arial" panose="020B0604020202020204" pitchFamily="34" charset="0"/>
              </a:rPr>
              <a:t>Applications in Aerospace and Industry: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The unique properties of Rene 41 alloy render it indispensable in aerospace propulsion systems, where its robustness and thermal stability are crucial for enduring extreme conditions. In the industrial sector, Rene 41 is essential for machinery and components that are exposed to high temperatures since it ensures their durability and good performance. </a:t>
            </a:r>
            <a:br>
              <a:rPr kumimoji="0" lang="en-US" altLang="en-US" sz="1800" b="0" i="0" u="none" strike="noStrike" cap="none" normalizeH="0" baseline="0" dirty="0">
                <a:ln>
                  <a:noFill/>
                </a:ln>
                <a:solidFill>
                  <a:schemeClr val="bg1"/>
                </a:solidFill>
                <a:effectLst/>
                <a:latin typeface="Arial" panose="020B0604020202020204" pitchFamily="34" charset="0"/>
              </a:rPr>
            </a:br>
            <a:br>
              <a:rPr kumimoji="0" lang="en-US" altLang="en-US" sz="1800" b="0" i="0" u="none" strike="noStrike" cap="none" normalizeH="0" baseline="0" dirty="0">
                <a:ln>
                  <a:noFill/>
                </a:ln>
                <a:solidFill>
                  <a:schemeClr val="bg1"/>
                </a:solidFill>
                <a:effectLst/>
                <a:latin typeface="Arial" panose="020B0604020202020204" pitchFamily="34" charset="0"/>
              </a:rPr>
            </a:br>
            <a:r>
              <a:rPr kumimoji="0" lang="en-US" altLang="en-US" sz="1800" b="1" i="1" u="sng" strike="noStrike" cap="none" normalizeH="0" baseline="0" dirty="0">
                <a:ln>
                  <a:noFill/>
                </a:ln>
                <a:solidFill>
                  <a:schemeClr val="bg1"/>
                </a:solidFill>
                <a:effectLst/>
                <a:latin typeface="Arial" panose="020B0604020202020204" pitchFamily="34" charset="0"/>
              </a:rPr>
              <a:t>Increasing technology boundaries: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800" dirty="0">
              <a:solidFill>
                <a:schemeClr val="bg1"/>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bg1"/>
                </a:solidFill>
                <a:effectLst/>
                <a:latin typeface="Arial" panose="020B0604020202020204" pitchFamily="34" charset="0"/>
              </a:rPr>
              <a:t> We have made progress in expanding technology horizons with our investigation of micro drilling optimization for Rene 41. Our goal is to improve performance, reliability, and operational efficiency in the aerospace and industrial sectors by refining drilling procedures that are specific to the properties of this alloy.</a:t>
            </a:r>
          </a:p>
        </p:txBody>
      </p:sp>
    </p:spTree>
    <p:extLst>
      <p:ext uri="{BB962C8B-B14F-4D97-AF65-F5344CB8AC3E}">
        <p14:creationId xmlns:p14="http://schemas.microsoft.com/office/powerpoint/2010/main" val="3913848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54087-2E03-D5E3-D9FF-07E2F48DB129}"/>
              </a:ext>
            </a:extLst>
          </p:cNvPr>
          <p:cNvSpPr>
            <a:spLocks noGrp="1"/>
          </p:cNvSpPr>
          <p:nvPr>
            <p:ph type="title"/>
          </p:nvPr>
        </p:nvSpPr>
        <p:spPr/>
        <p:txBody>
          <a:bodyPr/>
          <a:lstStyle/>
          <a:p>
            <a:r>
              <a:rPr lang="en-US" sz="4400" dirty="0">
                <a:solidFill>
                  <a:schemeClr val="tx2"/>
                </a:solidFill>
              </a:rPr>
              <a:t>EXPERIMENTAL DETAILS</a:t>
            </a:r>
            <a:br>
              <a:rPr lang="en-US" sz="4400" dirty="0">
                <a:solidFill>
                  <a:schemeClr val="tx2"/>
                </a:solidFill>
              </a:rPr>
            </a:br>
            <a:endParaRPr lang="en-US" dirty="0"/>
          </a:p>
        </p:txBody>
      </p:sp>
      <p:sp>
        <p:nvSpPr>
          <p:cNvPr id="4" name="Rectangle 1">
            <a:extLst>
              <a:ext uri="{FF2B5EF4-FFF2-40B4-BE49-F238E27FC236}">
                <a16:creationId xmlns:a16="http://schemas.microsoft.com/office/drawing/2014/main" id="{6A430E4A-7DF3-2B0E-20E1-27AFF38B854E}"/>
              </a:ext>
            </a:extLst>
          </p:cNvPr>
          <p:cNvSpPr>
            <a:spLocks noGrp="1" noChangeArrowheads="1"/>
          </p:cNvSpPr>
          <p:nvPr>
            <p:ph idx="1"/>
          </p:nvPr>
        </p:nvSpPr>
        <p:spPr bwMode="auto">
          <a:xfrm>
            <a:off x="457200" y="1586706"/>
            <a:ext cx="10245634" cy="3139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buClrTx/>
              <a:buSzTx/>
            </a:pPr>
            <a:r>
              <a:rPr kumimoji="0" lang="en-US" altLang="en-US" sz="1800" i="0" u="none" strike="noStrike" cap="none" normalizeH="0" baseline="0" dirty="0">
                <a:ln>
                  <a:noFill/>
                </a:ln>
                <a:solidFill>
                  <a:schemeClr val="bg1"/>
                </a:solidFill>
                <a:effectLst/>
                <a:latin typeface="Arial" panose="020B0604020202020204" pitchFamily="34" charset="0"/>
              </a:rPr>
              <a:t>Our experimental setup for investigating Rene 41 micro drilling was meticulously designed to simulate real-world conditions accurately. We evaluated two electrolytes, sodium nitrate (NaNO3) and sodium bromide (</a:t>
            </a:r>
            <a:r>
              <a:rPr kumimoji="0" lang="en-US" altLang="en-US" sz="1800" i="0" u="none" strike="noStrike" cap="none" normalizeH="0" baseline="0" dirty="0" err="1">
                <a:ln>
                  <a:noFill/>
                </a:ln>
                <a:solidFill>
                  <a:schemeClr val="bg1"/>
                </a:solidFill>
                <a:effectLst/>
                <a:latin typeface="Arial" panose="020B0604020202020204" pitchFamily="34" charset="0"/>
              </a:rPr>
              <a:t>NaBr</a:t>
            </a:r>
            <a:r>
              <a:rPr kumimoji="0" lang="en-US" altLang="en-US" sz="1800" i="0" u="none" strike="noStrike" cap="none" normalizeH="0" baseline="0" dirty="0">
                <a:ln>
                  <a:noFill/>
                </a:ln>
                <a:solidFill>
                  <a:schemeClr val="bg1"/>
                </a:solidFill>
                <a:effectLst/>
                <a:latin typeface="Arial" panose="020B0604020202020204" pitchFamily="34" charset="0"/>
              </a:rPr>
              <a:t>), and varied the supply rate across three levels using a table-mounted TTECM-10 model micro machine and cylindrical copper-based hollow electrodes. Our workpiece matched the proportions of aerospace components, measuring 50 mm in length, 30 mm in width, and 200 microns in thickness. </a:t>
            </a:r>
            <a:br>
              <a:rPr kumimoji="0" lang="en-US" altLang="en-US" sz="1800" i="0" u="none" strike="noStrike" cap="none" normalizeH="0" baseline="0" dirty="0">
                <a:ln>
                  <a:noFill/>
                </a:ln>
                <a:solidFill>
                  <a:schemeClr val="bg1"/>
                </a:solidFill>
                <a:effectLst/>
                <a:latin typeface="Arial" panose="020B0604020202020204" pitchFamily="34" charset="0"/>
              </a:rPr>
            </a:br>
            <a:endParaRPr kumimoji="0" lang="en-US" altLang="en-US" sz="1800" i="0" u="none" strike="noStrike" cap="none" normalizeH="0" baseline="0" dirty="0">
              <a:ln>
                <a:noFill/>
              </a:ln>
              <a:solidFill>
                <a:schemeClr val="bg1"/>
              </a:solidFill>
              <a:effectLst/>
              <a:latin typeface="Arial" panose="020B0604020202020204" pitchFamily="34" charset="0"/>
            </a:endParaRPr>
          </a:p>
          <a:p>
            <a:pPr eaLnBrk="0" fontAlgn="base" hangingPunct="0">
              <a:lnSpc>
                <a:spcPct val="100000"/>
              </a:lnSpc>
              <a:spcBef>
                <a:spcPct val="0"/>
              </a:spcBef>
              <a:spcAft>
                <a:spcPct val="0"/>
              </a:spcAft>
              <a:buClrTx/>
              <a:buSzTx/>
            </a:pPr>
            <a:r>
              <a:rPr kumimoji="0" lang="en-US" altLang="en-US" sz="1800" i="0" u="none" strike="noStrike" cap="none" normalizeH="0" baseline="0" dirty="0">
                <a:ln>
                  <a:noFill/>
                </a:ln>
                <a:solidFill>
                  <a:schemeClr val="bg1"/>
                </a:solidFill>
                <a:effectLst/>
                <a:latin typeface="Arial" panose="020B0604020202020204" pitchFamily="34" charset="0"/>
              </a:rPr>
              <a:t>Our goal was to investigate the nuances of surface finish and material removal rate while preserving consistency in other input parameters. The 500-micron-diameter tool electrode guaranteed accurate drilling. Our configuration is shown in Fig. 1, and Table 2 provides a summary of the individual machine details.</a:t>
            </a:r>
          </a:p>
        </p:txBody>
      </p:sp>
    </p:spTree>
    <p:extLst>
      <p:ext uri="{BB962C8B-B14F-4D97-AF65-F5344CB8AC3E}">
        <p14:creationId xmlns:p14="http://schemas.microsoft.com/office/powerpoint/2010/main" val="31055668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5EF8-1083-7AF1-AE5B-8E9C0AFB04CA}"/>
              </a:ext>
            </a:extLst>
          </p:cNvPr>
          <p:cNvSpPr>
            <a:spLocks noGrp="1"/>
          </p:cNvSpPr>
          <p:nvPr>
            <p:ph type="title"/>
          </p:nvPr>
        </p:nvSpPr>
        <p:spPr>
          <a:xfrm>
            <a:off x="457200" y="365126"/>
            <a:ext cx="9296400" cy="972608"/>
          </a:xfrm>
        </p:spPr>
        <p:txBody>
          <a:bodyPr>
            <a:normAutofit/>
          </a:bodyPr>
          <a:lstStyle/>
          <a:p>
            <a:r>
              <a:rPr lang="en-US" sz="3200" b="1" i="1" u="sng" dirty="0"/>
              <a:t>TABLE 1. Process parameter details </a:t>
            </a:r>
          </a:p>
        </p:txBody>
      </p:sp>
      <p:graphicFrame>
        <p:nvGraphicFramePr>
          <p:cNvPr id="5" name="Content Placeholder 4">
            <a:extLst>
              <a:ext uri="{FF2B5EF4-FFF2-40B4-BE49-F238E27FC236}">
                <a16:creationId xmlns:a16="http://schemas.microsoft.com/office/drawing/2014/main" id="{838C12B5-388E-3CAD-A9AA-E8783B9217A8}"/>
              </a:ext>
            </a:extLst>
          </p:cNvPr>
          <p:cNvGraphicFramePr>
            <a:graphicFrameLocks noGrp="1"/>
          </p:cNvGraphicFramePr>
          <p:nvPr>
            <p:ph idx="1"/>
            <p:extLst>
              <p:ext uri="{D42A27DB-BD31-4B8C-83A1-F6EECF244321}">
                <p14:modId xmlns:p14="http://schemas.microsoft.com/office/powerpoint/2010/main" val="1071052651"/>
              </p:ext>
            </p:extLst>
          </p:nvPr>
        </p:nvGraphicFramePr>
        <p:xfrm>
          <a:off x="457200" y="1825625"/>
          <a:ext cx="10508678" cy="2225040"/>
        </p:xfrm>
        <a:graphic>
          <a:graphicData uri="http://schemas.openxmlformats.org/drawingml/2006/table">
            <a:tbl>
              <a:tblPr firstRow="1" bandRow="1">
                <a:tableStyleId>{073A0DAA-6AF3-43AB-8588-CEC1D06C72B9}</a:tableStyleId>
              </a:tblPr>
              <a:tblGrid>
                <a:gridCol w="2679997">
                  <a:extLst>
                    <a:ext uri="{9D8B030D-6E8A-4147-A177-3AD203B41FA5}">
                      <a16:colId xmlns:a16="http://schemas.microsoft.com/office/drawing/2014/main" val="3534378789"/>
                    </a:ext>
                  </a:extLst>
                </a:gridCol>
                <a:gridCol w="2679997">
                  <a:extLst>
                    <a:ext uri="{9D8B030D-6E8A-4147-A177-3AD203B41FA5}">
                      <a16:colId xmlns:a16="http://schemas.microsoft.com/office/drawing/2014/main" val="556801338"/>
                    </a:ext>
                  </a:extLst>
                </a:gridCol>
                <a:gridCol w="935990">
                  <a:extLst>
                    <a:ext uri="{9D8B030D-6E8A-4147-A177-3AD203B41FA5}">
                      <a16:colId xmlns:a16="http://schemas.microsoft.com/office/drawing/2014/main" val="600601475"/>
                    </a:ext>
                  </a:extLst>
                </a:gridCol>
                <a:gridCol w="1531506">
                  <a:extLst>
                    <a:ext uri="{9D8B030D-6E8A-4147-A177-3AD203B41FA5}">
                      <a16:colId xmlns:a16="http://schemas.microsoft.com/office/drawing/2014/main" val="352628981"/>
                    </a:ext>
                  </a:extLst>
                </a:gridCol>
                <a:gridCol w="2681188">
                  <a:extLst>
                    <a:ext uri="{9D8B030D-6E8A-4147-A177-3AD203B41FA5}">
                      <a16:colId xmlns:a16="http://schemas.microsoft.com/office/drawing/2014/main" val="4135906216"/>
                    </a:ext>
                  </a:extLst>
                </a:gridCol>
              </a:tblGrid>
              <a:tr h="370840">
                <a:tc>
                  <a:txBody>
                    <a:bodyPr/>
                    <a:lstStyle/>
                    <a:p>
                      <a:r>
                        <a:rPr lang="en-US" dirty="0"/>
                        <a:t>Process Parameters</a:t>
                      </a:r>
                    </a:p>
                  </a:txBody>
                  <a:tcPr/>
                </a:tc>
                <a:tc>
                  <a:txBody>
                    <a:bodyPr/>
                    <a:lstStyle/>
                    <a:p>
                      <a:endParaRPr lang="en-US" dirty="0"/>
                    </a:p>
                  </a:txBody>
                  <a:tcPr>
                    <a:lnR w="12700" cap="flat" cmpd="sng" algn="ctr">
                      <a:solidFill>
                        <a:schemeClr val="tx1"/>
                      </a:solidFill>
                      <a:prstDash val="solid"/>
                      <a:round/>
                      <a:headEnd type="none" w="med" len="med"/>
                      <a:tailEnd type="none" w="med" len="med"/>
                    </a:lnR>
                  </a:tcPr>
                </a:tc>
                <a:tc>
                  <a:txBody>
                    <a:bodyPr/>
                    <a:lstStyle/>
                    <a:p>
                      <a:r>
                        <a:rPr lang="en-US" dirty="0"/>
                        <a:t>Levels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gridSpan="2">
                  <a:txBody>
                    <a:bodyPr/>
                    <a:lstStyle/>
                    <a:p>
                      <a:endParaRPr lang="en-US" dirty="0"/>
                    </a:p>
                  </a:txBody>
                  <a:tcPr>
                    <a:lnL w="12700" cap="flat" cmpd="sng" algn="ctr">
                      <a:solidFill>
                        <a:schemeClr val="tx1"/>
                      </a:solidFill>
                      <a:prstDash val="solid"/>
                      <a:round/>
                      <a:headEnd type="none" w="med" len="med"/>
                      <a:tailEnd type="none" w="med" len="med"/>
                    </a:lnL>
                  </a:tcPr>
                </a:tc>
                <a:tc hMerge="1">
                  <a:txBody>
                    <a:bodyPr/>
                    <a:lstStyle/>
                    <a:p>
                      <a:endParaRPr lang="en-US"/>
                    </a:p>
                  </a:txBody>
                  <a:tcPr/>
                </a:tc>
                <a:extLst>
                  <a:ext uri="{0D108BD9-81ED-4DB2-BD59-A6C34878D82A}">
                    <a16:rowId xmlns:a16="http://schemas.microsoft.com/office/drawing/2014/main" val="702132334"/>
                  </a:ext>
                </a:extLst>
              </a:tr>
              <a:tr h="370840">
                <a:tc>
                  <a:txBody>
                    <a:bodyPr/>
                    <a:lstStyle/>
                    <a:p>
                      <a:pPr lvl="0"/>
                      <a:r>
                        <a:rPr lang="en-US" dirty="0"/>
                        <a:t>Electrolyte</a:t>
                      </a:r>
                    </a:p>
                  </a:txBody>
                  <a:tcPr/>
                </a:tc>
                <a:tc gridSpan="2">
                  <a:txBody>
                    <a:bodyPr/>
                    <a:lstStyle/>
                    <a:p>
                      <a:pPr lvl="0"/>
                      <a:r>
                        <a:rPr lang="en-US" dirty="0" err="1"/>
                        <a:t>Nacl</a:t>
                      </a:r>
                      <a:endParaRPr lang="en-US" dirty="0"/>
                    </a:p>
                  </a:txBody>
                  <a:tcPr>
                    <a:lnR w="12700" cap="flat" cmpd="sng" algn="ctr">
                      <a:solidFill>
                        <a:schemeClr val="tx1"/>
                      </a:solidFill>
                      <a:prstDash val="solid"/>
                      <a:round/>
                      <a:headEnd type="none" w="med" len="med"/>
                      <a:tailEnd type="none" w="med" len="med"/>
                    </a:lnR>
                  </a:tcPr>
                </a:tc>
                <a:tc hMerge="1">
                  <a:txBody>
                    <a:bodyPr/>
                    <a:lstStyle/>
                    <a:p>
                      <a:endParaRPr lang="en-US" dirty="0"/>
                    </a:p>
                  </a:txBody>
                  <a:tcPr>
                    <a:lnL w="12700" cap="flat" cmpd="sng" algn="ctr">
                      <a:solidFill>
                        <a:schemeClr val="tx1"/>
                      </a:solidFill>
                      <a:prstDash val="solid"/>
                      <a:round/>
                      <a:headEnd type="none" w="med" len="med"/>
                      <a:tailEnd type="none" w="med" len="med"/>
                    </a:lnL>
                  </a:tcPr>
                </a:tc>
                <a:tc gridSpan="2">
                  <a:txBody>
                    <a:bodyPr/>
                    <a:lstStyle/>
                    <a:p>
                      <a:pPr lvl="0"/>
                      <a:r>
                        <a:rPr lang="en-US" dirty="0" err="1"/>
                        <a:t>Nabr</a:t>
                      </a:r>
                      <a:endParaRPr lang="en-US" dirty="0"/>
                    </a:p>
                  </a:txBody>
                  <a:tcPr>
                    <a:lnL w="12700" cap="flat" cmpd="sng" algn="ctr">
                      <a:solidFill>
                        <a:schemeClr val="tx1"/>
                      </a:solidFill>
                      <a:prstDash val="solid"/>
                      <a:round/>
                      <a:headEnd type="none" w="med" len="med"/>
                      <a:tailEnd type="none" w="med" len="med"/>
                    </a:lnL>
                  </a:tcPr>
                </a:tc>
                <a:tc hMerge="1">
                  <a:txBody>
                    <a:bodyPr/>
                    <a:lstStyle/>
                    <a:p>
                      <a:endParaRPr lang="en-US" dirty="0"/>
                    </a:p>
                  </a:txBody>
                  <a:tcPr/>
                </a:tc>
                <a:extLst>
                  <a:ext uri="{0D108BD9-81ED-4DB2-BD59-A6C34878D82A}">
                    <a16:rowId xmlns:a16="http://schemas.microsoft.com/office/drawing/2014/main" val="257301675"/>
                  </a:ext>
                </a:extLst>
              </a:tr>
              <a:tr h="370840">
                <a:tc>
                  <a:txBody>
                    <a:bodyPr/>
                    <a:lstStyle/>
                    <a:p>
                      <a:r>
                        <a:rPr lang="en-US" dirty="0"/>
                        <a:t>Rate of Feed(mm/min)</a:t>
                      </a:r>
                    </a:p>
                  </a:txBody>
                  <a:tcPr/>
                </a:tc>
                <a:tc>
                  <a:txBody>
                    <a:bodyPr/>
                    <a:lstStyle/>
                    <a:p>
                      <a:r>
                        <a:rPr lang="en-US" dirty="0"/>
                        <a:t>0.5</a:t>
                      </a:r>
                    </a:p>
                  </a:txBody>
                  <a:tcPr/>
                </a:tc>
                <a:tc gridSpan="2">
                  <a:txBody>
                    <a:bodyPr/>
                    <a:lstStyle/>
                    <a:p>
                      <a:r>
                        <a:rPr lang="en-US" dirty="0"/>
                        <a:t>0.6</a:t>
                      </a:r>
                    </a:p>
                  </a:txBody>
                  <a:tcPr/>
                </a:tc>
                <a:tc hMerge="1">
                  <a:txBody>
                    <a:bodyPr/>
                    <a:lstStyle/>
                    <a:p>
                      <a:endParaRPr lang="en-US"/>
                    </a:p>
                  </a:txBody>
                  <a:tcPr/>
                </a:tc>
                <a:tc>
                  <a:txBody>
                    <a:bodyPr/>
                    <a:lstStyle/>
                    <a:p>
                      <a:r>
                        <a:rPr lang="en-US" dirty="0"/>
                        <a:t>0.7</a:t>
                      </a:r>
                    </a:p>
                  </a:txBody>
                  <a:tcPr/>
                </a:tc>
                <a:extLst>
                  <a:ext uri="{0D108BD9-81ED-4DB2-BD59-A6C34878D82A}">
                    <a16:rowId xmlns:a16="http://schemas.microsoft.com/office/drawing/2014/main" val="2810556575"/>
                  </a:ext>
                </a:extLst>
              </a:tr>
              <a:tr h="370840">
                <a:tc>
                  <a:txBody>
                    <a:bodyPr/>
                    <a:lstStyle/>
                    <a:p>
                      <a:r>
                        <a:rPr lang="en-US" dirty="0"/>
                        <a:t>Voltage(Volts)</a:t>
                      </a:r>
                    </a:p>
                  </a:txBody>
                  <a:tcPr/>
                </a:tc>
                <a:tc>
                  <a:txBody>
                    <a:bodyPr/>
                    <a:lstStyle/>
                    <a:p>
                      <a:r>
                        <a:rPr lang="en-US" dirty="0"/>
                        <a:t>15</a:t>
                      </a:r>
                    </a:p>
                  </a:txBody>
                  <a:tcPr/>
                </a:tc>
                <a:tc gridSpan="2">
                  <a:txBody>
                    <a:bodyPr/>
                    <a:lstStyle/>
                    <a:p>
                      <a:r>
                        <a:rPr lang="en-US" dirty="0"/>
                        <a:t>15</a:t>
                      </a:r>
                    </a:p>
                  </a:txBody>
                  <a:tcPr/>
                </a:tc>
                <a:tc hMerge="1">
                  <a:txBody>
                    <a:bodyPr/>
                    <a:lstStyle/>
                    <a:p>
                      <a:endParaRPr lang="en-US"/>
                    </a:p>
                  </a:txBody>
                  <a:tcPr/>
                </a:tc>
                <a:tc>
                  <a:txBody>
                    <a:bodyPr/>
                    <a:lstStyle/>
                    <a:p>
                      <a:r>
                        <a:rPr lang="en-US" dirty="0"/>
                        <a:t>15</a:t>
                      </a:r>
                    </a:p>
                  </a:txBody>
                  <a:tcPr/>
                </a:tc>
                <a:extLst>
                  <a:ext uri="{0D108BD9-81ED-4DB2-BD59-A6C34878D82A}">
                    <a16:rowId xmlns:a16="http://schemas.microsoft.com/office/drawing/2014/main" val="4259000771"/>
                  </a:ext>
                </a:extLst>
              </a:tr>
              <a:tr h="370840">
                <a:tc>
                  <a:txBody>
                    <a:bodyPr/>
                    <a:lstStyle/>
                    <a:p>
                      <a:r>
                        <a:rPr lang="en-US" dirty="0"/>
                        <a:t>Pulse on time Ton (µs)</a:t>
                      </a:r>
                    </a:p>
                  </a:txBody>
                  <a:tcPr/>
                </a:tc>
                <a:tc>
                  <a:txBody>
                    <a:bodyPr/>
                    <a:lstStyle/>
                    <a:p>
                      <a:r>
                        <a:rPr lang="en-US" dirty="0"/>
                        <a:t>10</a:t>
                      </a:r>
                    </a:p>
                  </a:txBody>
                  <a:tcPr/>
                </a:tc>
                <a:tc gridSpan="2">
                  <a:txBody>
                    <a:bodyPr/>
                    <a:lstStyle/>
                    <a:p>
                      <a:r>
                        <a:rPr lang="en-US" dirty="0"/>
                        <a:t>10</a:t>
                      </a:r>
                    </a:p>
                  </a:txBody>
                  <a:tcPr/>
                </a:tc>
                <a:tc hMerge="1">
                  <a:txBody>
                    <a:bodyPr/>
                    <a:lstStyle/>
                    <a:p>
                      <a:endParaRPr lang="en-US"/>
                    </a:p>
                  </a:txBody>
                  <a:tcPr/>
                </a:tc>
                <a:tc>
                  <a:txBody>
                    <a:bodyPr/>
                    <a:lstStyle/>
                    <a:p>
                      <a:r>
                        <a:rPr lang="en-US" dirty="0"/>
                        <a:t>10</a:t>
                      </a:r>
                    </a:p>
                  </a:txBody>
                  <a:tcPr/>
                </a:tc>
                <a:extLst>
                  <a:ext uri="{0D108BD9-81ED-4DB2-BD59-A6C34878D82A}">
                    <a16:rowId xmlns:a16="http://schemas.microsoft.com/office/drawing/2014/main" val="1442363388"/>
                  </a:ext>
                </a:extLst>
              </a:tr>
              <a:tr h="370840">
                <a:tc>
                  <a:txBody>
                    <a:bodyPr/>
                    <a:lstStyle/>
                    <a:p>
                      <a:r>
                        <a:rPr lang="en-US" dirty="0"/>
                        <a:t>Pulse off time Toff (µs)</a:t>
                      </a:r>
                    </a:p>
                  </a:txBody>
                  <a:tcPr/>
                </a:tc>
                <a:tc>
                  <a:txBody>
                    <a:bodyPr/>
                    <a:lstStyle/>
                    <a:p>
                      <a:r>
                        <a:rPr lang="en-US" dirty="0"/>
                        <a:t>7</a:t>
                      </a:r>
                    </a:p>
                  </a:txBody>
                  <a:tcPr/>
                </a:tc>
                <a:tc gridSpan="2">
                  <a:txBody>
                    <a:bodyPr/>
                    <a:lstStyle/>
                    <a:p>
                      <a:r>
                        <a:rPr lang="en-US" dirty="0"/>
                        <a:t>7</a:t>
                      </a:r>
                    </a:p>
                  </a:txBody>
                  <a:tcPr/>
                </a:tc>
                <a:tc hMerge="1">
                  <a:txBody>
                    <a:bodyPr/>
                    <a:lstStyle/>
                    <a:p>
                      <a:endParaRPr lang="en-US"/>
                    </a:p>
                  </a:txBody>
                  <a:tcPr/>
                </a:tc>
                <a:tc>
                  <a:txBody>
                    <a:bodyPr/>
                    <a:lstStyle/>
                    <a:p>
                      <a:r>
                        <a:rPr lang="en-US" dirty="0"/>
                        <a:t>7</a:t>
                      </a:r>
                    </a:p>
                  </a:txBody>
                  <a:tcPr/>
                </a:tc>
                <a:extLst>
                  <a:ext uri="{0D108BD9-81ED-4DB2-BD59-A6C34878D82A}">
                    <a16:rowId xmlns:a16="http://schemas.microsoft.com/office/drawing/2014/main" val="352888721"/>
                  </a:ext>
                </a:extLst>
              </a:tr>
            </a:tbl>
          </a:graphicData>
        </a:graphic>
      </p:graphicFrame>
    </p:spTree>
    <p:extLst>
      <p:ext uri="{BB962C8B-B14F-4D97-AF65-F5344CB8AC3E}">
        <p14:creationId xmlns:p14="http://schemas.microsoft.com/office/powerpoint/2010/main" val="1765689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2834C1-0DB1-536E-3CAA-0EF5CD35B987}"/>
              </a:ext>
            </a:extLst>
          </p:cNvPr>
          <p:cNvSpPr>
            <a:spLocks noGrp="1"/>
          </p:cNvSpPr>
          <p:nvPr>
            <p:ph type="title"/>
          </p:nvPr>
        </p:nvSpPr>
        <p:spPr>
          <a:xfrm>
            <a:off x="457200" y="365125"/>
            <a:ext cx="10723562" cy="1325563"/>
          </a:xfrm>
        </p:spPr>
        <p:txBody>
          <a:bodyPr>
            <a:normAutofit/>
          </a:bodyPr>
          <a:lstStyle/>
          <a:p>
            <a:r>
              <a:rPr lang="en-US" sz="2800" b="1" u="sng" dirty="0"/>
              <a:t>TABLE 2. Details of TTECM – 10 Machine</a:t>
            </a:r>
          </a:p>
        </p:txBody>
      </p:sp>
      <p:graphicFrame>
        <p:nvGraphicFramePr>
          <p:cNvPr id="5" name="Content Placeholder 4">
            <a:extLst>
              <a:ext uri="{FF2B5EF4-FFF2-40B4-BE49-F238E27FC236}">
                <a16:creationId xmlns:a16="http://schemas.microsoft.com/office/drawing/2014/main" id="{CF9356B5-6C7F-E1BD-768A-4DA845753274}"/>
              </a:ext>
            </a:extLst>
          </p:cNvPr>
          <p:cNvGraphicFramePr>
            <a:graphicFrameLocks noGrp="1"/>
          </p:cNvGraphicFramePr>
          <p:nvPr>
            <p:ph idx="1"/>
            <p:extLst>
              <p:ext uri="{D42A27DB-BD31-4B8C-83A1-F6EECF244321}">
                <p14:modId xmlns:p14="http://schemas.microsoft.com/office/powerpoint/2010/main" val="1997782819"/>
              </p:ext>
            </p:extLst>
          </p:nvPr>
        </p:nvGraphicFramePr>
        <p:xfrm>
          <a:off x="457200" y="1825625"/>
          <a:ext cx="10723562" cy="2595880"/>
        </p:xfrm>
        <a:graphic>
          <a:graphicData uri="http://schemas.openxmlformats.org/drawingml/2006/table">
            <a:tbl>
              <a:tblPr firstRow="1" bandRow="1">
                <a:tableStyleId>{073A0DAA-6AF3-43AB-8588-CEC1D06C72B9}</a:tableStyleId>
              </a:tblPr>
              <a:tblGrid>
                <a:gridCol w="5361781">
                  <a:extLst>
                    <a:ext uri="{9D8B030D-6E8A-4147-A177-3AD203B41FA5}">
                      <a16:colId xmlns:a16="http://schemas.microsoft.com/office/drawing/2014/main" val="3120402145"/>
                    </a:ext>
                  </a:extLst>
                </a:gridCol>
                <a:gridCol w="5361781">
                  <a:extLst>
                    <a:ext uri="{9D8B030D-6E8A-4147-A177-3AD203B41FA5}">
                      <a16:colId xmlns:a16="http://schemas.microsoft.com/office/drawing/2014/main" val="275421245"/>
                    </a:ext>
                  </a:extLst>
                </a:gridCol>
              </a:tblGrid>
              <a:tr h="370840">
                <a:tc>
                  <a:txBody>
                    <a:bodyPr/>
                    <a:lstStyle/>
                    <a:p>
                      <a:r>
                        <a:rPr lang="en-US" dirty="0"/>
                        <a:t>Machine Parameter</a:t>
                      </a:r>
                    </a:p>
                  </a:txBody>
                  <a:tcPr/>
                </a:tc>
                <a:tc>
                  <a:txBody>
                    <a:bodyPr/>
                    <a:lstStyle/>
                    <a:p>
                      <a:r>
                        <a:rPr lang="en-US" dirty="0"/>
                        <a:t>Details</a:t>
                      </a:r>
                    </a:p>
                  </a:txBody>
                  <a:tcPr/>
                </a:tc>
                <a:extLst>
                  <a:ext uri="{0D108BD9-81ED-4DB2-BD59-A6C34878D82A}">
                    <a16:rowId xmlns:a16="http://schemas.microsoft.com/office/drawing/2014/main" val="1599013369"/>
                  </a:ext>
                </a:extLst>
              </a:tr>
              <a:tr h="370840">
                <a:tc>
                  <a:txBody>
                    <a:bodyPr/>
                    <a:lstStyle/>
                    <a:p>
                      <a:r>
                        <a:rPr lang="en-US" dirty="0"/>
                        <a:t>Voltage</a:t>
                      </a:r>
                    </a:p>
                  </a:txBody>
                  <a:tcPr/>
                </a:tc>
                <a:tc>
                  <a:txBody>
                    <a:bodyPr/>
                    <a:lstStyle/>
                    <a:p>
                      <a:r>
                        <a:rPr lang="en-US" dirty="0"/>
                        <a:t>1- 30 V</a:t>
                      </a:r>
                    </a:p>
                  </a:txBody>
                  <a:tcPr/>
                </a:tc>
                <a:extLst>
                  <a:ext uri="{0D108BD9-81ED-4DB2-BD59-A6C34878D82A}">
                    <a16:rowId xmlns:a16="http://schemas.microsoft.com/office/drawing/2014/main" val="3899215575"/>
                  </a:ext>
                </a:extLst>
              </a:tr>
              <a:tr h="370840">
                <a:tc>
                  <a:txBody>
                    <a:bodyPr/>
                    <a:lstStyle/>
                    <a:p>
                      <a:r>
                        <a:rPr lang="en-US" dirty="0"/>
                        <a:t>Current</a:t>
                      </a:r>
                    </a:p>
                  </a:txBody>
                  <a:tcPr/>
                </a:tc>
                <a:tc>
                  <a:txBody>
                    <a:bodyPr/>
                    <a:lstStyle/>
                    <a:p>
                      <a:r>
                        <a:rPr lang="en-US" dirty="0"/>
                        <a:t>0 – 3 Amps </a:t>
                      </a:r>
                    </a:p>
                  </a:txBody>
                  <a:tcPr/>
                </a:tc>
                <a:extLst>
                  <a:ext uri="{0D108BD9-81ED-4DB2-BD59-A6C34878D82A}">
                    <a16:rowId xmlns:a16="http://schemas.microsoft.com/office/drawing/2014/main" val="2591875715"/>
                  </a:ext>
                </a:extLst>
              </a:tr>
              <a:tr h="370840">
                <a:tc>
                  <a:txBody>
                    <a:bodyPr/>
                    <a:lstStyle/>
                    <a:p>
                      <a:r>
                        <a:rPr lang="en-US" dirty="0"/>
                        <a:t>Motor Spindle</a:t>
                      </a:r>
                    </a:p>
                  </a:txBody>
                  <a:tcPr/>
                </a:tc>
                <a:tc>
                  <a:txBody>
                    <a:bodyPr/>
                    <a:lstStyle/>
                    <a:p>
                      <a:r>
                        <a:rPr lang="en-US" dirty="0"/>
                        <a:t>300 – 3000 rpm BLDC Motor</a:t>
                      </a:r>
                    </a:p>
                  </a:txBody>
                  <a:tcPr/>
                </a:tc>
                <a:extLst>
                  <a:ext uri="{0D108BD9-81ED-4DB2-BD59-A6C34878D82A}">
                    <a16:rowId xmlns:a16="http://schemas.microsoft.com/office/drawing/2014/main" val="3261014132"/>
                  </a:ext>
                </a:extLst>
              </a:tr>
              <a:tr h="370840">
                <a:tc>
                  <a:txBody>
                    <a:bodyPr/>
                    <a:lstStyle/>
                    <a:p>
                      <a:r>
                        <a:rPr lang="en-US" dirty="0"/>
                        <a:t>Spindle type</a:t>
                      </a:r>
                    </a:p>
                  </a:txBody>
                  <a:tcPr/>
                </a:tc>
                <a:tc>
                  <a:txBody>
                    <a:bodyPr/>
                    <a:lstStyle/>
                    <a:p>
                      <a:r>
                        <a:rPr lang="en-US" dirty="0"/>
                        <a:t>ER 11 Collet type</a:t>
                      </a:r>
                    </a:p>
                  </a:txBody>
                  <a:tcPr/>
                </a:tc>
                <a:extLst>
                  <a:ext uri="{0D108BD9-81ED-4DB2-BD59-A6C34878D82A}">
                    <a16:rowId xmlns:a16="http://schemas.microsoft.com/office/drawing/2014/main" val="3938859358"/>
                  </a:ext>
                </a:extLst>
              </a:tr>
              <a:tr h="370840">
                <a:tc>
                  <a:txBody>
                    <a:bodyPr/>
                    <a:lstStyle/>
                    <a:p>
                      <a:r>
                        <a:rPr lang="en-US" dirty="0"/>
                        <a:t>Work table size </a:t>
                      </a:r>
                    </a:p>
                  </a:txBody>
                  <a:tcPr/>
                </a:tc>
                <a:tc>
                  <a:txBody>
                    <a:bodyPr/>
                    <a:lstStyle/>
                    <a:p>
                      <a:r>
                        <a:rPr lang="en-US" dirty="0"/>
                        <a:t>260 X 110 X 100 mm</a:t>
                      </a:r>
                    </a:p>
                  </a:txBody>
                  <a:tcPr/>
                </a:tc>
                <a:extLst>
                  <a:ext uri="{0D108BD9-81ED-4DB2-BD59-A6C34878D82A}">
                    <a16:rowId xmlns:a16="http://schemas.microsoft.com/office/drawing/2014/main" val="2267611230"/>
                  </a:ext>
                </a:extLst>
              </a:tr>
              <a:tr h="370840">
                <a:tc>
                  <a:txBody>
                    <a:bodyPr/>
                    <a:lstStyle/>
                    <a:p>
                      <a:r>
                        <a:rPr lang="en-US" dirty="0"/>
                        <a:t>Maximum travel</a:t>
                      </a:r>
                    </a:p>
                  </a:txBody>
                  <a:tcPr/>
                </a:tc>
                <a:tc>
                  <a:txBody>
                    <a:bodyPr/>
                    <a:lstStyle/>
                    <a:p>
                      <a:r>
                        <a:rPr lang="en-US" dirty="0"/>
                        <a:t>130 X 75 X 75 mm</a:t>
                      </a:r>
                    </a:p>
                  </a:txBody>
                  <a:tcPr/>
                </a:tc>
                <a:extLst>
                  <a:ext uri="{0D108BD9-81ED-4DB2-BD59-A6C34878D82A}">
                    <a16:rowId xmlns:a16="http://schemas.microsoft.com/office/drawing/2014/main" val="1905740720"/>
                  </a:ext>
                </a:extLst>
              </a:tr>
            </a:tbl>
          </a:graphicData>
        </a:graphic>
      </p:graphicFrame>
    </p:spTree>
    <p:extLst>
      <p:ext uri="{BB962C8B-B14F-4D97-AF65-F5344CB8AC3E}">
        <p14:creationId xmlns:p14="http://schemas.microsoft.com/office/powerpoint/2010/main" val="5099471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machine with a light on it&#10;&#10;Description automatically generated">
            <a:extLst>
              <a:ext uri="{FF2B5EF4-FFF2-40B4-BE49-F238E27FC236}">
                <a16:creationId xmlns:a16="http://schemas.microsoft.com/office/drawing/2014/main" id="{C656FAC2-6442-CE20-AA9A-A44F968F9D02}"/>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57200" y="997945"/>
            <a:ext cx="4134255" cy="3508709"/>
          </a:xfrm>
        </p:spPr>
      </p:pic>
      <p:sp>
        <p:nvSpPr>
          <p:cNvPr id="11" name="TextBox 10">
            <a:extLst>
              <a:ext uri="{FF2B5EF4-FFF2-40B4-BE49-F238E27FC236}">
                <a16:creationId xmlns:a16="http://schemas.microsoft.com/office/drawing/2014/main" id="{0D696B0F-D9DF-9296-BCC2-378FDE72AFF6}"/>
              </a:ext>
            </a:extLst>
          </p:cNvPr>
          <p:cNvSpPr txBox="1"/>
          <p:nvPr/>
        </p:nvSpPr>
        <p:spPr>
          <a:xfrm>
            <a:off x="576093" y="4728723"/>
            <a:ext cx="3896468" cy="369332"/>
          </a:xfrm>
          <a:prstGeom prst="rect">
            <a:avLst/>
          </a:prstGeom>
          <a:noFill/>
        </p:spPr>
        <p:txBody>
          <a:bodyPr wrap="square" rtlCol="0">
            <a:spAutoFit/>
          </a:bodyPr>
          <a:lstStyle/>
          <a:p>
            <a:r>
              <a:rPr lang="en-US" b="1" dirty="0"/>
              <a:t>FIGURE 1. Machine Setup used</a:t>
            </a:r>
          </a:p>
        </p:txBody>
      </p:sp>
      <p:pic>
        <p:nvPicPr>
          <p:cNvPr id="15" name="Content Placeholder 14" descr="A close-up of a microscope&#10;&#10;Description automatically generated">
            <a:extLst>
              <a:ext uri="{FF2B5EF4-FFF2-40B4-BE49-F238E27FC236}">
                <a16:creationId xmlns:a16="http://schemas.microsoft.com/office/drawing/2014/main" id="{99703D44-46E9-7334-6015-A635BB84E22D}"/>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67028" y="997944"/>
            <a:ext cx="3764604" cy="3508709"/>
          </a:xfrm>
        </p:spPr>
      </p:pic>
      <p:sp>
        <p:nvSpPr>
          <p:cNvPr id="16" name="TextBox 15">
            <a:extLst>
              <a:ext uri="{FF2B5EF4-FFF2-40B4-BE49-F238E27FC236}">
                <a16:creationId xmlns:a16="http://schemas.microsoft.com/office/drawing/2014/main" id="{56789B1D-6E26-E9CA-DF3E-2689DF91E49D}"/>
              </a:ext>
            </a:extLst>
          </p:cNvPr>
          <p:cNvSpPr txBox="1"/>
          <p:nvPr/>
        </p:nvSpPr>
        <p:spPr>
          <a:xfrm>
            <a:off x="6562027" y="4728723"/>
            <a:ext cx="4575772" cy="369332"/>
          </a:xfrm>
          <a:prstGeom prst="rect">
            <a:avLst/>
          </a:prstGeom>
          <a:noFill/>
        </p:spPr>
        <p:txBody>
          <a:bodyPr wrap="square" rtlCol="0">
            <a:spAutoFit/>
          </a:bodyPr>
          <a:lstStyle/>
          <a:p>
            <a:r>
              <a:rPr lang="en-US" b="1" dirty="0"/>
              <a:t>FIGURE 2.Talysurf CCI lite surface tester</a:t>
            </a:r>
          </a:p>
        </p:txBody>
      </p:sp>
    </p:spTree>
    <p:extLst>
      <p:ext uri="{BB962C8B-B14F-4D97-AF65-F5344CB8AC3E}">
        <p14:creationId xmlns:p14="http://schemas.microsoft.com/office/powerpoint/2010/main" val="1575076289"/>
      </p:ext>
    </p:extLst>
  </p:cSld>
  <p:clrMapOvr>
    <a:masterClrMapping/>
  </p:clrMapOvr>
</p:sld>
</file>

<file path=ppt/theme/theme1.xml><?xml version="1.0" encoding="utf-8"?>
<a:theme xmlns:a="http://schemas.openxmlformats.org/drawingml/2006/main" name="SineVTI">
  <a:themeElements>
    <a:clrScheme name="AnalogousFromRegularSeedRightStep">
      <a:dk1>
        <a:srgbClr val="000000"/>
      </a:dk1>
      <a:lt1>
        <a:srgbClr val="FFFFFF"/>
      </a:lt1>
      <a:dk2>
        <a:srgbClr val="242941"/>
      </a:dk2>
      <a:lt2>
        <a:srgbClr val="E2E5E8"/>
      </a:lt2>
      <a:accent1>
        <a:srgbClr val="C38D4D"/>
      </a:accent1>
      <a:accent2>
        <a:srgbClr val="A9A538"/>
      </a:accent2>
      <a:accent3>
        <a:srgbClr val="86AE44"/>
      </a:accent3>
      <a:accent4>
        <a:srgbClr val="53B13B"/>
      </a:accent4>
      <a:accent5>
        <a:srgbClr val="48B65F"/>
      </a:accent5>
      <a:accent6>
        <a:srgbClr val="3BB185"/>
      </a:accent6>
      <a:hlink>
        <a:srgbClr val="3F79BF"/>
      </a:hlink>
      <a:folHlink>
        <a:srgbClr val="7F7F7F"/>
      </a:folHlink>
    </a:clrScheme>
    <a:fontScheme name="Custom 49">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neVTI" id="{8435B2A2-1BD5-4C05-93E5-3C5388B709E3}" vid="{0D704B13-63FE-4848-A298-6B7359B95653}"/>
    </a:ext>
  </a:extLst>
</a:theme>
</file>

<file path=docProps/app.xml><?xml version="1.0" encoding="utf-8"?>
<Properties xmlns="http://schemas.openxmlformats.org/officeDocument/2006/extended-properties" xmlns:vt="http://schemas.openxmlformats.org/officeDocument/2006/docPropsVTypes">
  <TotalTime>592</TotalTime>
  <Words>1781</Words>
  <Application>Microsoft Office PowerPoint</Application>
  <PresentationFormat>Widescreen</PresentationFormat>
  <Paragraphs>126</Paragraphs>
  <Slides>17</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Aptos</vt:lpstr>
      <vt:lpstr>Arial</vt:lpstr>
      <vt:lpstr>Avenir Next LT Pro</vt:lpstr>
      <vt:lpstr>Cambria Math</vt:lpstr>
      <vt:lpstr>Posterama</vt:lpstr>
      <vt:lpstr>Times New Roman</vt:lpstr>
      <vt:lpstr>Wingdings</vt:lpstr>
      <vt:lpstr>SineVTI</vt:lpstr>
      <vt:lpstr>Impact of Feed Rate and Electrolyte on Rene 41 Micro Drilling Using Electrochemical Micro Machining </vt:lpstr>
      <vt:lpstr>OUTLINE:</vt:lpstr>
      <vt:lpstr>INTRODUCTION</vt:lpstr>
      <vt:lpstr>BACKGROUND OF RENE 41 ALLOY </vt:lpstr>
      <vt:lpstr>PowerPoint Presentation</vt:lpstr>
      <vt:lpstr>EXPERIMENTAL DETAILS </vt:lpstr>
      <vt:lpstr>TABLE 1. Process parameter details </vt:lpstr>
      <vt:lpstr>TABLE 2. Details of TTECM – 10 Machine</vt:lpstr>
      <vt:lpstr>PowerPoint Presentation</vt:lpstr>
      <vt:lpstr>TABLE 3.Sample Specimens drilled</vt:lpstr>
      <vt:lpstr>Results and Discussion</vt:lpstr>
      <vt:lpstr>FIGURE 4. 3D view of Machined surface   a) NaNo3 Electrolyte used   b) NaBr Electrolyte used.</vt:lpstr>
      <vt:lpstr>TABLE 4. Surface roughness values of the micro drilled holes</vt:lpstr>
      <vt:lpstr>FORMULAS</vt:lpstr>
      <vt:lpstr>CONCLUSION </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 of Feed Rate and Electrolyte on Rene 41 Micro Drilling Using Electrochemical Micro Machining </dc:title>
  <dc:creator>VVS MAHESH PRABHAKAR REDDI</dc:creator>
  <cp:lastModifiedBy>VVS MAHESH PRABHAKAR REDDI</cp:lastModifiedBy>
  <cp:revision>14</cp:revision>
  <dcterms:created xsi:type="dcterms:W3CDTF">2024-04-06T18:39:45Z</dcterms:created>
  <dcterms:modified xsi:type="dcterms:W3CDTF">2024-04-18T05:01:18Z</dcterms:modified>
</cp:coreProperties>
</file>